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9" r:id="rId2"/>
    <p:sldMasterId id="2147483663" r:id="rId3"/>
    <p:sldMasterId id="2147483681" r:id="rId4"/>
    <p:sldMasterId id="2147483700" r:id="rId5"/>
  </p:sldMasterIdLst>
  <p:notesMasterIdLst>
    <p:notesMasterId r:id="rId37"/>
  </p:notesMasterIdLst>
  <p:sldIdLst>
    <p:sldId id="287" r:id="rId6"/>
    <p:sldId id="258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9" r:id="rId30"/>
    <p:sldId id="266" r:id="rId31"/>
    <p:sldId id="267" r:id="rId32"/>
    <p:sldId id="268" r:id="rId33"/>
    <p:sldId id="269" r:id="rId34"/>
    <p:sldId id="270" r:id="rId35"/>
    <p:sldId id="290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3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9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2C2F2-4099-4BEA-97E7-3F59B04E213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48FFD-81FD-475E-AB45-3EE85A303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09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algn="l"/>
            <a:fld id="{E27968A0-2773-4E6D-A3EA-5EE59DBB9DEC}" type="slidenum">
              <a:rPr lang="en-GB" sz="900" noProof="0" smtClean="0"/>
              <a:pPr lvl="0" algn="l"/>
              <a:t>3</a:t>
            </a:fld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1556212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34820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1" rIns="91405" bIns="45701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5D2BC07D-8281-4F91-9063-1A71D9FED874}" type="slidenum">
              <a:rPr lang="de-DE" sz="1200">
                <a:solidFill>
                  <a:srgbClr val="000000"/>
                </a:solidFill>
              </a:rPr>
              <a:pPr algn="r" eaLnBrk="1" hangingPunct="1"/>
              <a:t>4</a:t>
            </a:fld>
            <a:endParaRPr lang="de-DE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73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kristen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9D84-9BBE-7845-901A-1FFB3B090E3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6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0" indent="-342900">
              <a:lnSpc>
                <a:spcPts val="1730"/>
              </a:lnSpc>
              <a:buClr>
                <a:srgbClr val="D96931"/>
              </a:buClr>
              <a:buFont typeface="Wingdings"/>
              <a:buChar char=""/>
              <a:tabLst>
                <a:tab pos="355600" algn="l"/>
              </a:tabLst>
            </a:pPr>
            <a:r>
              <a:rPr lang="en-US" sz="1600" kern="0" dirty="0"/>
              <a:t>IHG@Work partnered with Perimeter Community Improvement Districts (PCID) to utilize their expertise via Perimeter Connects, PCID’s commuting and transportation experts. </a:t>
            </a:r>
          </a:p>
          <a:p>
            <a:pPr marL="355600" indent="-342900">
              <a:lnSpc>
                <a:spcPts val="1730"/>
              </a:lnSpc>
              <a:buClr>
                <a:srgbClr val="D96931"/>
              </a:buClr>
              <a:buFont typeface="Wingdings"/>
              <a:buChar char=""/>
              <a:tabLst>
                <a:tab pos="355600" algn="l"/>
              </a:tabLst>
            </a:pPr>
            <a:endParaRPr lang="en-US" sz="1600" kern="0" dirty="0"/>
          </a:p>
          <a:p>
            <a:pPr marL="355600" indent="-342900">
              <a:lnSpc>
                <a:spcPts val="1730"/>
              </a:lnSpc>
              <a:buClr>
                <a:srgbClr val="D96931"/>
              </a:buClr>
              <a:buFont typeface="Wingdings"/>
              <a:buChar char=""/>
              <a:tabLst>
                <a:tab pos="355600" algn="l"/>
              </a:tabLst>
            </a:pPr>
            <a:r>
              <a:rPr lang="en-US" sz="1600" kern="0" dirty="0"/>
              <a:t>Perimeter Connects designed a survey for IHG to understand the current behavior of our employees, interest in alternative commuting and the necessary incentives to drive change.</a:t>
            </a:r>
          </a:p>
          <a:p>
            <a:pPr marL="812800" lvl="1" indent="-342900">
              <a:lnSpc>
                <a:spcPts val="1730"/>
              </a:lnSpc>
              <a:buClr>
                <a:srgbClr val="D96931"/>
              </a:buClr>
              <a:buFont typeface="Wingdings" panose="05000000000000000000" pitchFamily="2" charset="2"/>
              <a:buChar char="v"/>
              <a:tabLst>
                <a:tab pos="355600" algn="l"/>
              </a:tabLst>
            </a:pPr>
            <a:r>
              <a:rPr lang="en-US" sz="1600" kern="0" dirty="0">
                <a:solidFill>
                  <a:srgbClr val="6F7371"/>
                </a:solidFill>
                <a:latin typeface="Arial"/>
                <a:cs typeface="Arial"/>
              </a:rPr>
              <a:t>623 employees participated</a:t>
            </a:r>
          </a:p>
          <a:p>
            <a:pPr marL="1270000" lvl="2" indent="-342900">
              <a:lnSpc>
                <a:spcPts val="1730"/>
              </a:lnSpc>
              <a:buClr>
                <a:srgbClr val="D96931"/>
              </a:buClr>
              <a:buFont typeface="Wingdings" panose="05000000000000000000" pitchFamily="2" charset="2"/>
              <a:buChar char="v"/>
              <a:tabLst>
                <a:tab pos="355600" algn="l"/>
              </a:tabLst>
            </a:pPr>
            <a:r>
              <a:rPr lang="en-US" sz="1200" kern="0" dirty="0">
                <a:solidFill>
                  <a:srgbClr val="6F7371"/>
                </a:solidFill>
                <a:latin typeface="Arial"/>
                <a:cs typeface="Arial"/>
              </a:rPr>
              <a:t>Most IHG surveys result in ~10% returns, this is a significant response rate.</a:t>
            </a:r>
          </a:p>
          <a:p>
            <a:pPr marL="812800" lvl="1" indent="-342900">
              <a:lnSpc>
                <a:spcPts val="1730"/>
              </a:lnSpc>
              <a:buClr>
                <a:srgbClr val="D96931"/>
              </a:buClr>
              <a:buFont typeface="Wingdings" panose="05000000000000000000" pitchFamily="2" charset="2"/>
              <a:buChar char="v"/>
              <a:tabLst>
                <a:tab pos="355600" algn="l"/>
              </a:tabLst>
            </a:pPr>
            <a:r>
              <a:rPr lang="en-US" sz="1600" kern="0" dirty="0">
                <a:solidFill>
                  <a:srgbClr val="6F7371"/>
                </a:solidFill>
                <a:latin typeface="Arial"/>
                <a:cs typeface="Arial"/>
              </a:rPr>
              <a:t>The survey focused on employees currently based in Ravinia in order to understand opportunities for behavior change.  </a:t>
            </a:r>
          </a:p>
          <a:p>
            <a:pPr marL="1270000" lvl="2" indent="-342900">
              <a:lnSpc>
                <a:spcPts val="1730"/>
              </a:lnSpc>
              <a:buClr>
                <a:srgbClr val="D96931"/>
              </a:buClr>
              <a:buFont typeface="Wingdings" panose="05000000000000000000" pitchFamily="2" charset="2"/>
              <a:buChar char="v"/>
              <a:tabLst>
                <a:tab pos="355600" algn="l"/>
              </a:tabLst>
            </a:pPr>
            <a:r>
              <a:rPr lang="en-US" sz="1200" kern="0" dirty="0">
                <a:solidFill>
                  <a:srgbClr val="6F7371"/>
                </a:solidFill>
                <a:latin typeface="Arial"/>
                <a:cs typeface="Arial"/>
              </a:rPr>
              <a:t>Perimeter Connects would like to connect with our Alpharetta colleagues more directly via lunch and learns and a separate survey.</a:t>
            </a:r>
          </a:p>
          <a:p>
            <a:pPr marL="355600" indent="-342900">
              <a:lnSpc>
                <a:spcPts val="1730"/>
              </a:lnSpc>
              <a:buClr>
                <a:srgbClr val="D96931"/>
              </a:buClr>
              <a:buFont typeface="Wingdings"/>
              <a:buChar char=""/>
              <a:tabLst>
                <a:tab pos="355600" algn="l"/>
              </a:tabLst>
            </a:pPr>
            <a:endParaRPr lang="en-US" sz="1600" kern="0" dirty="0"/>
          </a:p>
          <a:p>
            <a:pPr marL="355600" indent="-342900">
              <a:lnSpc>
                <a:spcPts val="1730"/>
              </a:lnSpc>
              <a:buClr>
                <a:srgbClr val="D96931"/>
              </a:buClr>
              <a:buFont typeface="Wingdings"/>
              <a:buChar char=""/>
              <a:tabLst>
                <a:tab pos="355600" algn="l"/>
              </a:tabLst>
            </a:pPr>
            <a:r>
              <a:rPr lang="en-US" sz="1600" kern="0" dirty="0"/>
              <a:t>Perimeter Connects also linked IHG with case studies and lessons learned from other local companies to design a suggested program.</a:t>
            </a:r>
          </a:p>
          <a:p>
            <a:pPr marL="812800" lvl="1" indent="-342900">
              <a:lnSpc>
                <a:spcPts val="1730"/>
              </a:lnSpc>
              <a:buClr>
                <a:srgbClr val="D96931"/>
              </a:buClr>
              <a:buFont typeface="Wingdings" panose="05000000000000000000" pitchFamily="2" charset="2"/>
              <a:buChar char="v"/>
              <a:tabLst>
                <a:tab pos="355600" algn="l"/>
              </a:tabLst>
            </a:pPr>
            <a:r>
              <a:rPr lang="en-US" sz="1600" kern="0" dirty="0">
                <a:solidFill>
                  <a:srgbClr val="6F7371"/>
                </a:solidFill>
                <a:latin typeface="Arial"/>
                <a:cs typeface="Arial"/>
              </a:rPr>
              <a:t>Key lesson learned: Changing commuting behavior at scale can take two years to fully adopt. This creates an urgency for IHG to act in the near-term.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9D84-9BBE-7845-901A-1FFB3B090E3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192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Charlotte</a:t>
            </a:r>
          </a:p>
          <a:p>
            <a:endParaRPr lang="en-US" dirty="0"/>
          </a:p>
          <a:p>
            <a:r>
              <a:rPr lang="en-US" dirty="0"/>
              <a:t>How thoughtful we can be around matching (common interests, not just location)</a:t>
            </a:r>
          </a:p>
          <a:p>
            <a:endParaRPr lang="en-US" dirty="0"/>
          </a:p>
          <a:p>
            <a:r>
              <a:rPr lang="en-US" dirty="0"/>
              <a:t>Assigned parking in deck for carpoolers? Bob to follow up with Preferred Office Properties.</a:t>
            </a:r>
          </a:p>
          <a:p>
            <a:r>
              <a:rPr lang="en-US" dirty="0"/>
              <a:t>Easy access when you come in to work, get in, park and get to your desk without having to drive around to find parking.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DF295-A757-41DC-B244-6B6B41358193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15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9D84-9BBE-7845-901A-1FFB3B090E3B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78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Kristen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DF295-A757-41DC-B244-6B6B4135819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625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88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1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6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intergru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" y="6"/>
            <a:ext cx="9143810" cy="51434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96311" y="2886304"/>
            <a:ext cx="6692514" cy="783000"/>
          </a:xfrm>
        </p:spPr>
        <p:txBody>
          <a:bodyPr/>
          <a:lstStyle>
            <a:lvl1pPr>
              <a:lnSpc>
                <a:spcPts val="2997"/>
              </a:lnSpc>
              <a:defRPr sz="2200"/>
            </a:lvl1pPr>
          </a:lstStyle>
          <a:p>
            <a:r>
              <a:rPr lang="en-GB" noProof="0" dirty="0" smtClean="0"/>
              <a:t>Presentation title 30 pt on one line.</a:t>
            </a:r>
            <a:br>
              <a:rPr lang="en-GB" noProof="0" dirty="0" smtClean="0"/>
            </a:br>
            <a:r>
              <a:rPr lang="en-GB" noProof="0" dirty="0" smtClean="0"/>
              <a:t>On two lines possible.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96846" y="3699000"/>
            <a:ext cx="6692514" cy="56700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 noProof="0" dirty="0" smtClean="0"/>
              <a:t>Additional text for presentation 15 pt </a:t>
            </a:r>
            <a:br>
              <a:rPr lang="en-GB" noProof="0" dirty="0" smtClean="0"/>
            </a:br>
            <a:r>
              <a:rPr lang="en-GB" noProof="0" dirty="0" smtClean="0"/>
              <a:t>Speaker, department, place, date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234902"/>
            <a:ext cx="9144000" cy="2554200"/>
          </a:xfrm>
          <a:solidFill>
            <a:schemeClr val="accent6"/>
          </a:solidFill>
        </p:spPr>
        <p:txBody>
          <a:bodyPr/>
          <a:lstStyle>
            <a:lvl1pPr algn="ctr"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Insert image</a:t>
            </a:r>
            <a:endParaRPr lang="en-GB" noProof="0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27207" y="0"/>
            <a:ext cx="701635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985490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442731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87796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// Bild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Headline on two lines in CorpoA (Headings) 30 pt. </a:t>
            </a:r>
            <a:br>
              <a:rPr lang="en-GB" noProof="0" dirty="0" smtClean="0"/>
            </a:br>
            <a:r>
              <a:rPr lang="en-GB" noProof="0" dirty="0" smtClean="0"/>
              <a:t>Lorem ipsum </a:t>
            </a:r>
            <a:r>
              <a:rPr lang="en-GB" noProof="0" dirty="0" err="1" smtClean="0"/>
              <a:t>dolor</a:t>
            </a:r>
            <a:r>
              <a:rPr lang="en-GB" noProof="0" dirty="0" smtClean="0"/>
              <a:t> sit </a:t>
            </a:r>
            <a:r>
              <a:rPr lang="en-GB" noProof="0" dirty="0" err="1" smtClean="0"/>
              <a:t>amet</a:t>
            </a:r>
            <a:r>
              <a:rPr lang="en-GB" noProof="0" dirty="0" smtClean="0"/>
              <a:t>.</a:t>
            </a:r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96316" y="113404"/>
            <a:ext cx="4128851" cy="16520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90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GB" noProof="0" dirty="0" smtClean="0"/>
              <a:t>Optional chapter heading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27207" y="0"/>
            <a:ext cx="701635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985490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442731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296876" y="1134009"/>
            <a:ext cx="4182821" cy="3685651"/>
          </a:xfrm>
          <a:solidFill>
            <a:schemeClr val="accent6"/>
          </a:solidFill>
        </p:spPr>
        <p:txBody>
          <a:bodyPr/>
          <a:lstStyle>
            <a:lvl1pPr algn="ctr">
              <a:lnSpc>
                <a:spcPct val="100000"/>
              </a:lnSpc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Insert image</a:t>
            </a:r>
            <a:endParaRPr lang="en-GB" noProof="0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4663171" y="1134009"/>
            <a:ext cx="4183328" cy="3685651"/>
          </a:xfrm>
        </p:spPr>
        <p:txBody>
          <a:bodyPr/>
          <a:lstStyle/>
          <a:p>
            <a:pPr lvl="0"/>
            <a:r>
              <a:rPr lang="en-GB" dirty="0" smtClean="0"/>
              <a:t>Insert text in </a:t>
            </a:r>
            <a:r>
              <a:rPr lang="en-GB" noProof="0" dirty="0" err="1" smtClean="0"/>
              <a:t>CorpoS</a:t>
            </a:r>
            <a:r>
              <a:rPr lang="en-GB" noProof="0" dirty="0" smtClean="0"/>
              <a:t> (Body), 20 pt. </a:t>
            </a:r>
            <a:r>
              <a:rPr lang="en-GB" dirty="0" smtClean="0"/>
              <a:t>// for bullets: Home // Paragraph// Increase/Decrease List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  <a:p>
            <a:pPr lvl="5"/>
            <a:r>
              <a:rPr lang="en-GB" dirty="0" smtClean="0"/>
              <a:t>Sixth level</a:t>
            </a:r>
          </a:p>
          <a:p>
            <a:pPr lvl="6"/>
            <a:r>
              <a:rPr lang="en-GB" dirty="0" smtClean="0"/>
              <a:t>Seventh level</a:t>
            </a:r>
          </a:p>
          <a:p>
            <a:pPr lvl="7"/>
            <a:r>
              <a:rPr lang="en-GB" dirty="0" smtClean="0"/>
              <a:t>Eighth level</a:t>
            </a:r>
          </a:p>
          <a:p>
            <a:pPr lvl="8"/>
            <a:r>
              <a:rPr lang="en-GB" dirty="0" smtClean="0"/>
              <a:t>Ninth level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GB" dirty="0" smtClean="0"/>
              <a:t>Presentation title in CorpoS (Body) 9 pt | Department | Date</a:t>
            </a:r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D1D1349-391B-44DC-865F-5996B3E40F26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74172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// 2 Bilder/2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96339" y="276225"/>
            <a:ext cx="8550186" cy="756270"/>
          </a:xfrm>
        </p:spPr>
        <p:txBody>
          <a:bodyPr/>
          <a:lstStyle/>
          <a:p>
            <a:r>
              <a:rPr lang="en-GB" noProof="0" dirty="0" smtClean="0"/>
              <a:t>Headline on two lines in CorpoA (Headings) 30 pt. </a:t>
            </a:r>
            <a:br>
              <a:rPr lang="en-GB" noProof="0" dirty="0" smtClean="0"/>
            </a:br>
            <a:r>
              <a:rPr lang="en-GB" noProof="0" dirty="0" smtClean="0"/>
              <a:t>Lorem ipsum </a:t>
            </a:r>
            <a:r>
              <a:rPr lang="en-GB" noProof="0" dirty="0" err="1" smtClean="0"/>
              <a:t>dolor</a:t>
            </a:r>
            <a:r>
              <a:rPr lang="en-GB" noProof="0" dirty="0" smtClean="0"/>
              <a:t> sit </a:t>
            </a:r>
            <a:r>
              <a:rPr lang="en-GB" noProof="0" dirty="0" err="1" smtClean="0"/>
              <a:t>amet</a:t>
            </a:r>
            <a:r>
              <a:rPr lang="en-GB" noProof="0" dirty="0" smtClean="0"/>
              <a:t>.</a:t>
            </a:r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96316" y="113404"/>
            <a:ext cx="4128851" cy="16520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90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GB" noProof="0" dirty="0" smtClean="0"/>
              <a:t>Optional chapter heading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 smtClean="0"/>
              <a:t>Presentation title in CorpoS (Body) 9 pt | Department | Date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D1D1349-391B-44DC-865F-5996B3E40F26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27207" y="0"/>
            <a:ext cx="701635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985490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442731" y="0"/>
            <a:ext cx="1403269" cy="2295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40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 smtClean="0"/>
              <a:t>                                             </a:t>
            </a:r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296876" y="1134000"/>
            <a:ext cx="4182821" cy="1458000"/>
          </a:xfrm>
          <a:solidFill>
            <a:schemeClr val="accent6"/>
          </a:solidFill>
        </p:spPr>
        <p:txBody>
          <a:bodyPr/>
          <a:lstStyle>
            <a:lvl1pPr algn="ctr">
              <a:lnSpc>
                <a:spcPct val="10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Insert image</a:t>
            </a:r>
            <a:endParaRPr lang="en-GB" noProof="0" dirty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663709" y="1133475"/>
            <a:ext cx="4182821" cy="1458000"/>
          </a:xfrm>
          <a:solidFill>
            <a:schemeClr val="accent6"/>
          </a:solidFill>
        </p:spPr>
        <p:txBody>
          <a:bodyPr/>
          <a:lstStyle>
            <a:lvl1pPr algn="ctr">
              <a:lnSpc>
                <a:spcPct val="100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Insert image</a:t>
            </a:r>
            <a:endParaRPr lang="en-GB" noProof="0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4663709" y="2627101"/>
            <a:ext cx="4182821" cy="2192550"/>
          </a:xfrm>
        </p:spPr>
        <p:txBody>
          <a:bodyPr/>
          <a:lstStyle/>
          <a:p>
            <a:pPr lvl="0"/>
            <a:r>
              <a:rPr lang="en-GB" dirty="0" smtClean="0"/>
              <a:t>Insert text in </a:t>
            </a:r>
            <a:r>
              <a:rPr lang="en-GB" noProof="0" dirty="0" err="1" smtClean="0"/>
              <a:t>CorpoS</a:t>
            </a:r>
            <a:r>
              <a:rPr lang="en-GB" noProof="0" dirty="0" smtClean="0"/>
              <a:t> (Body), 20 pt. </a:t>
            </a:r>
            <a:r>
              <a:rPr lang="en-GB" dirty="0" smtClean="0"/>
              <a:t>// for bullets: Home // Paragraph// Increase List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  <a:p>
            <a:pPr lvl="5"/>
            <a:r>
              <a:rPr lang="en-GB" dirty="0" smtClean="0"/>
              <a:t>Sixth level</a:t>
            </a:r>
          </a:p>
        </p:txBody>
      </p:sp>
      <p:sp>
        <p:nvSpPr>
          <p:cNvPr id="15" name="Textplatzhalt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296342" y="2627101"/>
            <a:ext cx="4182821" cy="2192550"/>
          </a:xfrm>
        </p:spPr>
        <p:txBody>
          <a:bodyPr/>
          <a:lstStyle/>
          <a:p>
            <a:pPr lvl="0"/>
            <a:r>
              <a:rPr lang="en-GB" dirty="0" smtClean="0"/>
              <a:t>Insert text in </a:t>
            </a:r>
            <a:r>
              <a:rPr lang="en-GB" noProof="0" dirty="0" err="1" smtClean="0"/>
              <a:t>CorpoS</a:t>
            </a:r>
            <a:r>
              <a:rPr lang="en-GB" noProof="0" dirty="0" smtClean="0"/>
              <a:t> (Body), 20 pt. </a:t>
            </a:r>
            <a:r>
              <a:rPr lang="en-GB" dirty="0" smtClean="0"/>
              <a:t>// for bullets: Home // Paragraph// Increase List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  <a:p>
            <a:pPr lvl="5"/>
            <a:r>
              <a:rPr lang="en-GB" dirty="0" smtClean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006897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1"/>
            <a:ext cx="7772400" cy="3428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  <a:latin typeface="Avenir Heavy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Avenir Black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78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venir Heavy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98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852"/>
            <a:ext cx="7772400" cy="324088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Avenir Heavy Oblique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31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08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Avenir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Avenir Book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3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45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75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71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3360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200150"/>
            <a:ext cx="3008313" cy="336042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95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363474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48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85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71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1728788" cy="51435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22" y="841772"/>
            <a:ext cx="6593681" cy="17907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22" y="2701528"/>
            <a:ext cx="6593681" cy="124182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3"/>
            <a:ext cx="2057400" cy="273844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22" y="4057653"/>
            <a:ext cx="3843665" cy="273844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8" y="4057650"/>
            <a:ext cx="578317" cy="273844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75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53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2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882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2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28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7"/>
            <a:ext cx="7429500" cy="11084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9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62" y="2305050"/>
            <a:ext cx="3658793" cy="20383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50"/>
            <a:ext cx="3656408" cy="20383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4174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26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273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2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4" y="444501"/>
            <a:ext cx="4418407" cy="3898901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445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2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3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5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23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2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88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1205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2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7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703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4" y="457200"/>
            <a:ext cx="7429499" cy="14287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43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9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1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9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81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63" y="457200"/>
            <a:ext cx="7429499" cy="14287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9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6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9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4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5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8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6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3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8728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132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2"/>
            <a:ext cx="1503758" cy="38862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2"/>
            <a:ext cx="5811443" cy="38862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6418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IHG Gre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93" y="212931"/>
            <a:ext cx="3938587" cy="1458232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93" y="1763731"/>
            <a:ext cx="3938587" cy="124182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 01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6580" y="-1009468"/>
            <a:ext cx="4797425" cy="7467576"/>
          </a:xfrm>
        </p:spPr>
        <p:txBody>
          <a:bodyPr>
            <a:noAutofit/>
          </a:bodyPr>
          <a:lstStyle>
            <a:lvl1pPr marL="0" indent="0">
              <a:lnSpc>
                <a:spcPts val="77500"/>
              </a:lnSpc>
              <a:buFont typeface="Arial"/>
              <a:buNone/>
              <a:defRPr sz="75200" b="0">
                <a:solidFill>
                  <a:srgbClr val="D96932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38100" indent="0">
              <a:buNone/>
              <a:defRPr/>
            </a:lvl3pPr>
            <a:lvl4pPr marL="228600" indent="0">
              <a:buNone/>
              <a:defRPr/>
            </a:lvl4pPr>
            <a:lvl5pPr marL="388938" indent="0">
              <a:buNone/>
              <a:defRPr/>
            </a:lvl5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16" name="Footer Placeholder 4"/>
          <p:cNvSpPr txBox="1">
            <a:spLocks/>
          </p:cNvSpPr>
          <p:nvPr userDrawn="1"/>
        </p:nvSpPr>
        <p:spPr>
          <a:xfrm>
            <a:off x="408998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39448516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IHG Ma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93" y="212931"/>
            <a:ext cx="3938587" cy="1458232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93" y="1763731"/>
            <a:ext cx="3938587" cy="124182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 01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6580" y="-1009468"/>
            <a:ext cx="4797425" cy="7467576"/>
          </a:xfrm>
        </p:spPr>
        <p:txBody>
          <a:bodyPr>
            <a:noAutofit/>
          </a:bodyPr>
          <a:lstStyle>
            <a:lvl1pPr marL="0" indent="0">
              <a:lnSpc>
                <a:spcPts val="77500"/>
              </a:lnSpc>
              <a:buFont typeface="Arial"/>
              <a:buNone/>
              <a:defRPr sz="75200" b="0">
                <a:solidFill>
                  <a:srgbClr val="FFFFFF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38100" indent="0">
              <a:buNone/>
              <a:defRPr/>
            </a:lvl3pPr>
            <a:lvl4pPr marL="228600" indent="0">
              <a:buNone/>
              <a:defRPr/>
            </a:lvl4pPr>
            <a:lvl5pPr marL="388938" indent="0">
              <a:buNone/>
              <a:defRPr/>
            </a:lvl5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408998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1913468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&lt;Agenda / Table of Contents&gt;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48678"/>
            <a:ext cx="8324850" cy="3737622"/>
          </a:xfrm>
        </p:spPr>
        <p:txBody>
          <a:bodyPr/>
          <a:lstStyle>
            <a:lvl1pPr marL="342900" indent="-342900">
              <a:lnSpc>
                <a:spcPct val="98000"/>
              </a:lnSpc>
              <a:spcBef>
                <a:spcPts val="1200"/>
              </a:spcBef>
              <a:buClr>
                <a:schemeClr val="accent1"/>
              </a:buClr>
              <a:buFont typeface="+mj-lt"/>
              <a:buAutoNum type="arabicPeriod"/>
              <a:defRPr sz="2000" b="0"/>
            </a:lvl1pPr>
            <a:lvl2pPr marL="342900" indent="0">
              <a:lnSpc>
                <a:spcPct val="98000"/>
              </a:lnSpc>
              <a:spcBef>
                <a:spcPts val="300"/>
              </a:spcBef>
              <a:defRPr sz="2000"/>
            </a:lvl2pPr>
            <a:lvl3pPr marL="571500" indent="-171450">
              <a:lnSpc>
                <a:spcPct val="98000"/>
              </a:lnSpc>
              <a:spcBef>
                <a:spcPts val="200"/>
              </a:spcBef>
              <a:defRPr sz="2000" baseline="0"/>
            </a:lvl3pPr>
            <a:lvl4pPr marL="812800" indent="-196850">
              <a:lnSpc>
                <a:spcPct val="98000"/>
              </a:lnSpc>
              <a:spcBef>
                <a:spcPts val="100"/>
              </a:spcBef>
              <a:defRPr sz="2000"/>
            </a:lvl4pPr>
            <a:lvl5pPr marL="1041400" indent="-196850">
              <a:lnSpc>
                <a:spcPct val="98000"/>
              </a:lnSpc>
              <a:defRPr sz="2000"/>
            </a:lvl5pPr>
          </a:lstStyle>
          <a:p>
            <a:pPr lvl="0"/>
            <a:r>
              <a:rPr lang="en-US" dirty="0"/>
              <a:t>Subhead appears in IHG Grey, Arial Regular 20</a:t>
            </a:r>
          </a:p>
          <a:p>
            <a:pPr lvl="1"/>
            <a:r>
              <a:rPr lang="en-US" dirty="0"/>
              <a:t>Second level (no number), Arial Regular 20</a:t>
            </a:r>
          </a:p>
          <a:p>
            <a:pPr lvl="2"/>
            <a:r>
              <a:rPr lang="en-US" dirty="0"/>
              <a:t>Third level, Arial Regular 20</a:t>
            </a:r>
          </a:p>
          <a:p>
            <a:pPr lvl="3"/>
            <a:r>
              <a:rPr lang="en-US" dirty="0"/>
              <a:t>Fourth level, Arial Regular 20</a:t>
            </a:r>
          </a:p>
          <a:p>
            <a:pPr lvl="4"/>
            <a:r>
              <a:rPr lang="en-US" dirty="0"/>
              <a:t>Fifth level, Arial Regular 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808779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60115"/>
            <a:ext cx="8324850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0800933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arge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7988" y="184550"/>
            <a:ext cx="8324850" cy="584219"/>
          </a:xfrm>
        </p:spPr>
        <p:txBody>
          <a:bodyPr/>
          <a:lstStyle>
            <a:lvl1pPr>
              <a:defRPr>
                <a:solidFill>
                  <a:srgbClr val="D96932"/>
                </a:solidFill>
              </a:defRPr>
            </a:lvl1pPr>
          </a:lstStyle>
          <a:p>
            <a:r>
              <a:rPr lang="en-US" dirty="0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1458918"/>
            <a:ext cx="8324850" cy="3186113"/>
          </a:xfrm>
        </p:spPr>
        <p:txBody>
          <a:bodyPr/>
          <a:lstStyle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963298"/>
            <a:ext cx="8324850" cy="49562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buFontTx/>
              <a:buNone/>
              <a:defRPr sz="2200" b="0" i="0" baseline="0">
                <a:solidFill>
                  <a:srgbClr val="D96932"/>
                </a:solidFill>
              </a:defRPr>
            </a:lvl1pPr>
            <a:lvl2pPr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2pPr>
            <a:lvl3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3pPr>
            <a:lvl4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4pPr>
            <a:lvl5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Subhead, Arial Regular 22 pt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41327547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+ 2 column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60437"/>
            <a:ext cx="3942270" cy="3726186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808225" y="960439"/>
            <a:ext cx="3924619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7" y="4712760"/>
            <a:ext cx="4057650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808220" y="4712760"/>
            <a:ext cx="392461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212827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/4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¾ page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92" y="960115"/>
            <a:ext cx="5688013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418412" y="960115"/>
            <a:ext cx="2314426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 baseline="0"/>
            </a:lvl4pPr>
            <a:lvl5pPr>
              <a:defRPr baseline="0"/>
            </a:lvl5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Rg</a:t>
            </a:r>
            <a:r>
              <a:rPr lang="en-US" dirty="0"/>
              <a:t> 15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08710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255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. righ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+ 2 column right split&gt;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91" y="960114"/>
            <a:ext cx="3942271" cy="3726186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800600" y="2914650"/>
            <a:ext cx="3932238" cy="17716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91" y="4712760"/>
            <a:ext cx="3938589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800600" y="4712760"/>
            <a:ext cx="393223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800600" y="960114"/>
            <a:ext cx="3932238" cy="17716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800600" y="2752859"/>
            <a:ext cx="393223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037654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/3 over 2/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&lt;Title + 1/3 over 2/3 content&gt;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11594" y="960115"/>
            <a:ext cx="5021244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07987" y="960115"/>
            <a:ext cx="2800462" cy="37290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500"/>
            </a:lvl1pPr>
            <a:lvl2pPr>
              <a:spcBef>
                <a:spcPts val="0"/>
              </a:spcBef>
              <a:defRPr sz="150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/>
            </a:lvl4pPr>
            <a:lvl5pPr>
              <a:defRPr sz="1500"/>
            </a:lvl5pPr>
          </a:lstStyle>
          <a:p>
            <a:pPr lvl="0"/>
            <a:r>
              <a:rPr lang="en-US" dirty="0" err="1"/>
              <a:t>Subhd</a:t>
            </a:r>
            <a:r>
              <a:rPr lang="en-US" dirty="0"/>
              <a:t>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711594" y="4712760"/>
            <a:ext cx="50212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4241359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over 2/3 + Larg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&lt;Title + 1/3 over 2/3 content&gt;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07993" y="962905"/>
            <a:ext cx="2802725" cy="49934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buFontTx/>
              <a:buNone/>
              <a:defRPr sz="2200" b="0" i="0" baseline="0">
                <a:solidFill>
                  <a:srgbClr val="D96932"/>
                </a:solidFill>
              </a:defRPr>
            </a:lvl1pPr>
            <a:lvl2pPr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228600" indent="0">
              <a:buFontTx/>
              <a:buNone/>
              <a:defRPr/>
            </a:lvl4pPr>
            <a:lvl5pPr marL="4572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Subhead, Arial </a:t>
            </a:r>
            <a:r>
              <a:rPr lang="en-US" dirty="0" err="1"/>
              <a:t>Reg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22 pt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11594" y="960115"/>
            <a:ext cx="5021244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07993" y="1458090"/>
            <a:ext cx="2800461" cy="3224712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 err="1"/>
              <a:t>Subhd</a:t>
            </a:r>
            <a:r>
              <a:rPr lang="en-US" dirty="0"/>
              <a:t>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711594" y="4712760"/>
            <a:ext cx="50212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29882995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lumn w/titl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93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275019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Regular 15</a:t>
            </a:r>
          </a:p>
          <a:p>
            <a:pPr lvl="3"/>
            <a:r>
              <a:rPr lang="en-US" dirty="0"/>
              <a:t>4th level, Arial Regular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7" y="4712760"/>
            <a:ext cx="8324850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142044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407988" y="1002512"/>
            <a:ext cx="2593603" cy="740569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3273617" y="1002512"/>
            <a:ext cx="2593603" cy="740569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6139240" y="1002512"/>
            <a:ext cx="2593603" cy="740569"/>
          </a:xfrm>
          <a:solidFill>
            <a:srgbClr val="D96932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07992" y="184550"/>
            <a:ext cx="8324851" cy="584219"/>
          </a:xfrm>
        </p:spPr>
        <p:txBody>
          <a:bodyPr/>
          <a:lstStyle/>
          <a:p>
            <a:r>
              <a:rPr lang="en-US" dirty="0"/>
              <a:t>&lt;Title + 3 column w/title boxes&gt;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085448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en-US" altLang="ja-JP" dirty="0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7988" y="962973"/>
            <a:ext cx="3938588" cy="3243532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3000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408998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22934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hg_bmk_rgb_mango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968" y="666750"/>
            <a:ext cx="5298232" cy="2984967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06538" y="3181353"/>
            <a:ext cx="2186252" cy="220717"/>
          </a:xfrm>
        </p:spPr>
        <p:txBody>
          <a:bodyPr/>
          <a:lstStyle>
            <a:lvl1pPr>
              <a:defRPr sz="1400" baseline="0"/>
            </a:lvl1pPr>
          </a:lstStyle>
          <a:p>
            <a:pPr lvl="0"/>
            <a:r>
              <a:rPr lang="en-US" dirty="0"/>
              <a:t>Contact us: (Optional) 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23207" y="3593540"/>
            <a:ext cx="2186252" cy="215444"/>
          </a:xfrm>
        </p:spPr>
        <p:txBody>
          <a:bodyPr wrap="square"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Contact Name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3207" y="3877866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Contact Title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8448" y="4145256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Tel#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415043" y="4386583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Email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2650024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full bleed picture, option 1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07988" y="2263140"/>
            <a:ext cx="4164012" cy="97783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407988" y="245269"/>
            <a:ext cx="267841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500" b="1" i="0">
                <a:solidFill>
                  <a:schemeClr val="bg1"/>
                </a:solidFill>
              </a:defRPr>
            </a:lvl1pPr>
          </a:lstStyle>
          <a:p>
            <a:pPr defTabSz="914272"/>
            <a:fld id="{A8470A96-6E3C-754E-9AAA-4D4FB1412187}" type="datetime4">
              <a:rPr lang="en-US" smtClean="0">
                <a:solidFill>
                  <a:srgbClr val="FFFFFF"/>
                </a:solidFill>
              </a:rPr>
              <a:pPr defTabSz="914272"/>
              <a:t>June 6, 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408998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21655890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/4 blee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2080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14750" y="3468795"/>
            <a:ext cx="8318088" cy="55015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>
                <a:solidFill>
                  <a:srgbClr val="D9693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3208020"/>
            <a:ext cx="9144000" cy="68580"/>
          </a:xfrm>
          <a:prstGeom prst="rect">
            <a:avLst/>
          </a:prstGeom>
          <a:gradFill>
            <a:gsLst>
              <a:gs pos="50000">
                <a:srgbClr val="F48245"/>
              </a:gs>
              <a:gs pos="100000">
                <a:srgbClr val="B9131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414750" y="4035083"/>
            <a:ext cx="2791207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500" b="1" i="0">
                <a:solidFill>
                  <a:srgbClr val="707372"/>
                </a:solidFill>
              </a:defRPr>
            </a:lvl1pPr>
          </a:lstStyle>
          <a:p>
            <a:pPr defTabSz="914272"/>
            <a:fld id="{06C1FCC8-A338-E94A-978D-0FE8306506A2}" type="datetime4">
              <a:rPr lang="en-US" smtClean="0"/>
              <a:pPr defTabSz="914272"/>
              <a:t>June 6, 2017</a:t>
            </a:fld>
            <a:endParaRPr lang="en-US" dirty="0"/>
          </a:p>
        </p:txBody>
      </p:sp>
      <p:pic>
        <p:nvPicPr>
          <p:cNvPr id="19" name="Picture 18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50" y="4530905"/>
            <a:ext cx="859536" cy="25717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4889500" y="4849637"/>
            <a:ext cx="3843338" cy="12311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r" defTabSz="914272"/>
            <a:r>
              <a:rPr lang="en-US" sz="800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4034411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4483754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7663" indent="-347663">
              <a:buClr>
                <a:schemeClr val="accent2"/>
              </a:buClr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72"/>
            <a:fld id="{6F68947C-B669-41E5-BC68-1817C6BBE40E}" type="datetime4">
              <a:rPr lang="en-GB">
                <a:solidFill>
                  <a:srgbClr val="707372"/>
                </a:solidFill>
              </a:rPr>
              <a:pPr defTabSz="914272"/>
              <a:t>06 June 2017</a:t>
            </a:fld>
            <a:endParaRPr lang="en-GB" dirty="0">
              <a:solidFill>
                <a:srgbClr val="70737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>
                <a:solidFill>
                  <a:srgbClr val="707372"/>
                </a:solidFill>
              </a:rPr>
              <a:t>Private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>
                <a:solidFill>
                  <a:srgbClr val="707372"/>
                </a:solidFill>
              </a:rPr>
              <a:pPr/>
              <a:t>‹#›</a:t>
            </a:fld>
            <a:endParaRPr lang="en-GB" dirty="0">
              <a:solidFill>
                <a:srgbClr val="707372"/>
              </a:solidFill>
            </a:endParaRPr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265112" y="4836281"/>
            <a:ext cx="720000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dirty="0">
                <a:solidFill>
                  <a:srgbClr val="707372">
                    <a:tint val="75000"/>
                  </a:srgbClr>
                </a:solidFill>
              </a:rPr>
              <a:t>© 2016 IHG</a:t>
            </a:r>
          </a:p>
        </p:txBody>
      </p:sp>
    </p:spTree>
    <p:extLst>
      <p:ext uri="{BB962C8B-B14F-4D97-AF65-F5344CB8AC3E}">
        <p14:creationId xmlns:p14="http://schemas.microsoft.com/office/powerpoint/2010/main" val="113373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832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51459" y="755522"/>
            <a:ext cx="8641080" cy="0"/>
          </a:xfrm>
          <a:custGeom>
            <a:avLst/>
            <a:gdLst/>
            <a:ahLst/>
            <a:cxnLst/>
            <a:rect l="l" t="t" r="r" b="b"/>
            <a:pathLst>
              <a:path w="8641080">
                <a:moveTo>
                  <a:pt x="0" y="0"/>
                </a:moveTo>
                <a:lnTo>
                  <a:pt x="8640953" y="0"/>
                </a:lnTo>
              </a:path>
            </a:pathLst>
          </a:custGeom>
          <a:ln w="12192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51459" y="4800600"/>
            <a:ext cx="8641080" cy="0"/>
          </a:xfrm>
          <a:custGeom>
            <a:avLst/>
            <a:gdLst/>
            <a:ahLst/>
            <a:cxnLst/>
            <a:rect l="l" t="t" r="r" b="b"/>
            <a:pathLst>
              <a:path w="8641080">
                <a:moveTo>
                  <a:pt x="0" y="0"/>
                </a:moveTo>
                <a:lnTo>
                  <a:pt x="8640953" y="0"/>
                </a:lnTo>
              </a:path>
            </a:pathLst>
          </a:custGeom>
          <a:ln w="12192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D9693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42815" y="950787"/>
            <a:ext cx="403288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6F73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03 February</a:t>
            </a:r>
            <a:r>
              <a:rPr spc="-30" dirty="0"/>
              <a:t> </a:t>
            </a:r>
            <a:r>
              <a:rPr spc="-5" dirty="0"/>
              <a:t>2017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 defTabSz="914272">
              <a:lnSpc>
                <a:spcPts val="910"/>
              </a:lnSpc>
            </a:pPr>
            <a:fld id="{09AD88C8-7108-4F89-BACB-E085F08AB6F8}" type="datetime1">
              <a:rPr lang="en-US" smtClean="0"/>
              <a:pPr marL="12700" defTabSz="914272">
                <a:lnSpc>
                  <a:spcPts val="910"/>
                </a:lnSpc>
              </a:pPr>
              <a:t>6/6/2017</a:t>
            </a:fld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81280">
              <a:lnSpc>
                <a:spcPts val="910"/>
              </a:lnSpc>
            </a:pPr>
            <a:fld id="{81D60167-4931-47E6-BA6A-407CBD079E47}" type="slidenum">
              <a:rPr dirty="0"/>
              <a:pPr marL="81280">
                <a:lnSpc>
                  <a:spcPts val="91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4935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IHG Gre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212930"/>
            <a:ext cx="3938587" cy="1458232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9" y="1763731"/>
            <a:ext cx="3938587" cy="124182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 01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6576" y="-1009468"/>
            <a:ext cx="4797425" cy="7467576"/>
          </a:xfrm>
        </p:spPr>
        <p:txBody>
          <a:bodyPr>
            <a:noAutofit/>
          </a:bodyPr>
          <a:lstStyle>
            <a:lvl1pPr marL="0" indent="0">
              <a:lnSpc>
                <a:spcPts val="77500"/>
              </a:lnSpc>
              <a:buFont typeface="Arial"/>
              <a:buNone/>
              <a:defRPr sz="75200" b="0">
                <a:solidFill>
                  <a:srgbClr val="D96932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38100" indent="0">
              <a:buNone/>
              <a:defRPr/>
            </a:lvl3pPr>
            <a:lvl4pPr marL="228600" indent="0">
              <a:buNone/>
              <a:defRPr/>
            </a:lvl4pPr>
            <a:lvl5pPr marL="388938" indent="0">
              <a:buNone/>
              <a:defRPr/>
            </a:lvl5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16" name="Footer Placeholder 4"/>
          <p:cNvSpPr txBox="1">
            <a:spLocks/>
          </p:cNvSpPr>
          <p:nvPr userDrawn="1"/>
        </p:nvSpPr>
        <p:spPr>
          <a:xfrm>
            <a:off x="408994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1013914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IHG Ma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212930"/>
            <a:ext cx="3938587" cy="1458232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44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9" y="1763731"/>
            <a:ext cx="3938587" cy="124182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 01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46576" y="-1009468"/>
            <a:ext cx="4797425" cy="7467576"/>
          </a:xfrm>
        </p:spPr>
        <p:txBody>
          <a:bodyPr>
            <a:noAutofit/>
          </a:bodyPr>
          <a:lstStyle>
            <a:lvl1pPr marL="0" indent="0">
              <a:lnSpc>
                <a:spcPts val="77500"/>
              </a:lnSpc>
              <a:buFont typeface="Arial"/>
              <a:buNone/>
              <a:defRPr sz="75200" b="0">
                <a:solidFill>
                  <a:srgbClr val="FFFFFF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38100" indent="0">
              <a:buNone/>
              <a:defRPr/>
            </a:lvl3pPr>
            <a:lvl4pPr marL="228600" indent="0">
              <a:buNone/>
              <a:defRPr/>
            </a:lvl4pPr>
            <a:lvl5pPr marL="388938" indent="0">
              <a:buNone/>
              <a:defRPr/>
            </a:lvl5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408994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7298726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&lt;Agenda / Table of Contents&gt;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48678"/>
            <a:ext cx="8324850" cy="3737622"/>
          </a:xfrm>
        </p:spPr>
        <p:txBody>
          <a:bodyPr/>
          <a:lstStyle>
            <a:lvl1pPr marL="342900" indent="-342900">
              <a:lnSpc>
                <a:spcPct val="98000"/>
              </a:lnSpc>
              <a:spcBef>
                <a:spcPts val="1200"/>
              </a:spcBef>
              <a:buClr>
                <a:schemeClr val="accent1"/>
              </a:buClr>
              <a:buFont typeface="+mj-lt"/>
              <a:buAutoNum type="arabicPeriod"/>
              <a:defRPr sz="2000" b="0"/>
            </a:lvl1pPr>
            <a:lvl2pPr marL="342900" indent="0">
              <a:lnSpc>
                <a:spcPct val="98000"/>
              </a:lnSpc>
              <a:spcBef>
                <a:spcPts val="300"/>
              </a:spcBef>
              <a:defRPr sz="2000"/>
            </a:lvl2pPr>
            <a:lvl3pPr marL="571500" indent="-171450">
              <a:lnSpc>
                <a:spcPct val="98000"/>
              </a:lnSpc>
              <a:spcBef>
                <a:spcPts val="200"/>
              </a:spcBef>
              <a:defRPr sz="2000" baseline="0"/>
            </a:lvl3pPr>
            <a:lvl4pPr marL="812800" indent="-196850">
              <a:lnSpc>
                <a:spcPct val="98000"/>
              </a:lnSpc>
              <a:spcBef>
                <a:spcPts val="100"/>
              </a:spcBef>
              <a:defRPr sz="2000"/>
            </a:lvl4pPr>
            <a:lvl5pPr marL="1041400" indent="-196850">
              <a:lnSpc>
                <a:spcPct val="98000"/>
              </a:lnSpc>
              <a:defRPr sz="2000"/>
            </a:lvl5pPr>
          </a:lstStyle>
          <a:p>
            <a:pPr lvl="0"/>
            <a:r>
              <a:rPr lang="en-US" dirty="0"/>
              <a:t>Subhead appears in IHG Grey, Arial Regular 20</a:t>
            </a:r>
          </a:p>
          <a:p>
            <a:pPr lvl="1"/>
            <a:r>
              <a:rPr lang="en-US" dirty="0"/>
              <a:t>Second level (no number), Arial Regular 20</a:t>
            </a:r>
          </a:p>
          <a:p>
            <a:pPr lvl="2"/>
            <a:r>
              <a:rPr lang="en-US" dirty="0"/>
              <a:t>Third level, Arial Regular 20</a:t>
            </a:r>
          </a:p>
          <a:p>
            <a:pPr lvl="3"/>
            <a:r>
              <a:rPr lang="en-US" dirty="0"/>
              <a:t>Fourth level, Arial Regular 20</a:t>
            </a:r>
          </a:p>
          <a:p>
            <a:pPr lvl="4"/>
            <a:r>
              <a:rPr lang="en-US" dirty="0"/>
              <a:t>Fifth level, Arial Regular 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9512878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60114"/>
            <a:ext cx="8324850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4233362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arge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7988" y="184548"/>
            <a:ext cx="8324850" cy="584219"/>
          </a:xfrm>
        </p:spPr>
        <p:txBody>
          <a:bodyPr/>
          <a:lstStyle>
            <a:lvl1pPr>
              <a:defRPr>
                <a:solidFill>
                  <a:srgbClr val="D96932"/>
                </a:solidFill>
              </a:defRPr>
            </a:lvl1pPr>
          </a:lstStyle>
          <a:p>
            <a:r>
              <a:rPr lang="en-US" dirty="0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1458916"/>
            <a:ext cx="8324850" cy="3186113"/>
          </a:xfrm>
        </p:spPr>
        <p:txBody>
          <a:bodyPr/>
          <a:lstStyle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963296"/>
            <a:ext cx="8324850" cy="49562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buFontTx/>
              <a:buNone/>
              <a:defRPr sz="2200" b="0" i="0" baseline="0">
                <a:solidFill>
                  <a:srgbClr val="D96932"/>
                </a:solidFill>
              </a:defRPr>
            </a:lvl1pPr>
            <a:lvl2pPr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2pPr>
            <a:lvl3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3pPr>
            <a:lvl4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4pPr>
            <a:lvl5pPr marL="0" indent="0">
              <a:lnSpc>
                <a:spcPts val="5200"/>
              </a:lnSpc>
              <a:buFontTx/>
              <a:buNone/>
              <a:defRPr sz="50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Subhead, Arial Regular 22 pt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7187248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+ 2 column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60437"/>
            <a:ext cx="3942270" cy="3726186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808221" y="960437"/>
            <a:ext cx="3924619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7" y="4712760"/>
            <a:ext cx="4057650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808220" y="4712760"/>
            <a:ext cx="392461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6064249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/4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¾ page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8" y="960114"/>
            <a:ext cx="5688013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712760"/>
            <a:ext cx="65119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418412" y="960114"/>
            <a:ext cx="2314426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 baseline="0"/>
            </a:lvl4pPr>
            <a:lvl5pPr>
              <a:defRPr baseline="0"/>
            </a:lvl5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Rg</a:t>
            </a:r>
            <a:r>
              <a:rPr lang="en-US" dirty="0"/>
              <a:t> 15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7887253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. righ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D96920"/>
                </a:solidFill>
              </a:defRPr>
            </a:lvl1pPr>
          </a:lstStyle>
          <a:p>
            <a:r>
              <a:rPr lang="en-US" dirty="0"/>
              <a:t>&lt;Title + 2 column right split&gt;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7" y="960114"/>
            <a:ext cx="3942271" cy="3726186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800600" y="2914650"/>
            <a:ext cx="3932238" cy="17716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7" y="4712760"/>
            <a:ext cx="3938589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800600" y="4712760"/>
            <a:ext cx="393223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800600" y="960114"/>
            <a:ext cx="3932238" cy="17716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appears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800600" y="2752859"/>
            <a:ext cx="3932238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26166036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/3 over 2/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&lt;Title + 1/3 over 2/3 content&gt;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11594" y="960114"/>
            <a:ext cx="5021244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07987" y="960114"/>
            <a:ext cx="2800462" cy="37290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500"/>
            </a:lvl1pPr>
            <a:lvl2pPr>
              <a:spcBef>
                <a:spcPts val="0"/>
              </a:spcBef>
              <a:defRPr sz="150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/>
            </a:lvl4pPr>
            <a:lvl5pPr>
              <a:defRPr sz="1500"/>
            </a:lvl5pPr>
          </a:lstStyle>
          <a:p>
            <a:pPr lvl="0"/>
            <a:r>
              <a:rPr lang="en-US" dirty="0" err="1"/>
              <a:t>Subhd</a:t>
            </a:r>
            <a:r>
              <a:rPr lang="en-US" dirty="0"/>
              <a:t>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711594" y="4712760"/>
            <a:ext cx="50212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270086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279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over 2/3 + Larg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&lt;Title + 1/3 over 2/3 content&gt;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962903"/>
            <a:ext cx="2802725" cy="49934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buFontTx/>
              <a:buNone/>
              <a:defRPr sz="2200" b="0" i="0" baseline="0">
                <a:solidFill>
                  <a:srgbClr val="D96932"/>
                </a:solidFill>
              </a:defRPr>
            </a:lvl1pPr>
            <a:lvl2pPr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228600" indent="0">
              <a:buFontTx/>
              <a:buNone/>
              <a:defRPr/>
            </a:lvl4pPr>
            <a:lvl5pPr marL="4572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Subhead, Arial </a:t>
            </a:r>
            <a:r>
              <a:rPr lang="en-US" dirty="0" err="1"/>
              <a:t>Reg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22 pt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11594" y="960114"/>
            <a:ext cx="5021244" cy="372903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/>
              <a:t>Subhead in IHG Grey, Arial Bold 15</a:t>
            </a:r>
          </a:p>
          <a:p>
            <a:pPr lvl="1"/>
            <a:r>
              <a:rPr lang="en-US" dirty="0"/>
              <a:t>Second level, Arial Regular 15</a:t>
            </a:r>
          </a:p>
          <a:p>
            <a:pPr lvl="2"/>
            <a:r>
              <a:rPr lang="en-US" dirty="0"/>
              <a:t>Third level, Arial Regular 15</a:t>
            </a:r>
          </a:p>
          <a:p>
            <a:pPr lvl="3"/>
            <a:r>
              <a:rPr lang="en-US" dirty="0"/>
              <a:t>Fourth level, Arial Regular 15</a:t>
            </a:r>
          </a:p>
          <a:p>
            <a:pPr lvl="4"/>
            <a:r>
              <a:rPr lang="en-US" dirty="0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07989" y="1458090"/>
            <a:ext cx="2800461" cy="3224712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 dirty="0" err="1"/>
              <a:t>Subhd</a:t>
            </a:r>
            <a:r>
              <a:rPr lang="en-US" dirty="0"/>
              <a:t> IHG Grey, Arial Bold 15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711594" y="4712760"/>
            <a:ext cx="5021244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1801426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lumn w/titl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275015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Regular 15</a:t>
            </a:r>
          </a:p>
          <a:p>
            <a:pPr lvl="3"/>
            <a:r>
              <a:rPr lang="en-US" dirty="0"/>
              <a:t>4th level, Arial Regular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7" y="4712760"/>
            <a:ext cx="8324850" cy="114300"/>
          </a:xfrm>
        </p:spPr>
        <p:txBody>
          <a:bodyPr tIns="0" bIns="0"/>
          <a:lstStyle>
            <a:lvl1pPr>
              <a:defRPr sz="850" b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142040" y="1746252"/>
            <a:ext cx="2590799" cy="291465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1000"/>
              </a:spcBef>
              <a:defRPr sz="1500" baseline="0"/>
            </a:lvl1pPr>
            <a:lvl2pPr>
              <a:spcBef>
                <a:spcPts val="0"/>
              </a:spcBef>
              <a:defRPr sz="1500" baseline="0"/>
            </a:lvl2pPr>
            <a:lvl3pPr>
              <a:spcBef>
                <a:spcPts val="200"/>
              </a:spcBef>
              <a:defRPr sz="1500" baseline="0"/>
            </a:lvl3pPr>
            <a:lvl4pPr>
              <a:spcBef>
                <a:spcPts val="100"/>
              </a:spcBef>
              <a:defRPr sz="1500" baseline="0"/>
            </a:lvl4pPr>
            <a:lvl5pPr>
              <a:defRPr sz="1500" baseline="0"/>
            </a:lvl5pPr>
          </a:lstStyle>
          <a:p>
            <a:pPr lvl="0"/>
            <a:r>
              <a:rPr lang="en-US" dirty="0"/>
              <a:t>Subhead, use indent tool for bullets</a:t>
            </a:r>
          </a:p>
          <a:p>
            <a:pPr lvl="1"/>
            <a:r>
              <a:rPr lang="en-US" dirty="0"/>
              <a:t>Second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2"/>
            <a:r>
              <a:rPr lang="en-US" dirty="0"/>
              <a:t>3rd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3"/>
            <a:r>
              <a:rPr lang="en-US" dirty="0"/>
              <a:t>4th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  <a:p>
            <a:pPr lvl="4"/>
            <a:r>
              <a:rPr lang="en-US" dirty="0"/>
              <a:t>5th level, Arial </a:t>
            </a:r>
            <a:r>
              <a:rPr lang="en-US" dirty="0" err="1"/>
              <a:t>Reg</a:t>
            </a:r>
            <a:r>
              <a:rPr lang="en-US" dirty="0"/>
              <a:t> 15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407988" y="1002510"/>
            <a:ext cx="2593603" cy="740569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3273613" y="1002510"/>
            <a:ext cx="2593603" cy="740569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6139236" y="1002510"/>
            <a:ext cx="2593603" cy="740569"/>
          </a:xfrm>
          <a:solidFill>
            <a:srgbClr val="D96932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07988" y="184548"/>
            <a:ext cx="8324851" cy="584219"/>
          </a:xfrm>
        </p:spPr>
        <p:txBody>
          <a:bodyPr/>
          <a:lstStyle/>
          <a:p>
            <a:r>
              <a:rPr lang="en-US" dirty="0"/>
              <a:t>&lt;Title + 3 column w/title boxes&gt;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4602798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en-US" altLang="ja-JP" dirty="0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7988" y="962972"/>
            <a:ext cx="3938588" cy="3243532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3000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408994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27961545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hg_bmk_rgb_mango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968" y="895350"/>
            <a:ext cx="5298232" cy="2756367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06538" y="3181351"/>
            <a:ext cx="2186252" cy="220717"/>
          </a:xfrm>
        </p:spPr>
        <p:txBody>
          <a:bodyPr/>
          <a:lstStyle>
            <a:lvl1pPr>
              <a:defRPr sz="1400" baseline="0"/>
            </a:lvl1pPr>
          </a:lstStyle>
          <a:p>
            <a:pPr lvl="0"/>
            <a:r>
              <a:rPr lang="en-US" dirty="0"/>
              <a:t>Contact us: (Optional) 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23207" y="3593540"/>
            <a:ext cx="2186252" cy="215444"/>
          </a:xfrm>
        </p:spPr>
        <p:txBody>
          <a:bodyPr wrap="square"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Contact Name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423207" y="3877866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Contact Title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8448" y="4145256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Tel#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415043" y="4386583"/>
            <a:ext cx="2186252" cy="215444"/>
          </a:xfrm>
        </p:spPr>
        <p:txBody>
          <a:bodyPr wrap="square">
            <a:spAutoFit/>
          </a:bodyPr>
          <a:lstStyle>
            <a:lvl2pPr>
              <a:defRPr sz="1400" baseline="0"/>
            </a:lvl2pPr>
          </a:lstStyle>
          <a:p>
            <a:pPr lvl="1"/>
            <a:r>
              <a:rPr lang="en-US" dirty="0"/>
              <a:t>Email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21962603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full bleed picture, option 1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07988" y="2263140"/>
            <a:ext cx="4164012" cy="97783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407988" y="245269"/>
            <a:ext cx="267841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500" b="1" i="0">
                <a:solidFill>
                  <a:schemeClr val="bg1"/>
                </a:solidFill>
              </a:defRPr>
            </a:lvl1pPr>
          </a:lstStyle>
          <a:p>
            <a:pPr defTabSz="914272"/>
            <a:fld id="{A8470A96-6E3C-754E-9AAA-4D4FB1412187}" type="datetime4">
              <a:rPr lang="en-US" smtClean="0">
                <a:solidFill>
                  <a:srgbClr val="FFFFFF"/>
                </a:solidFill>
              </a:rPr>
              <a:pPr defTabSz="914272"/>
              <a:t>June 6, 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‹#›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solidFill>
                  <a:schemeClr val="bg2"/>
                </a:solidFill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F4F2ED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408994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F4F2ED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7298245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/4 blee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2080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14750" y="3468793"/>
            <a:ext cx="8318088" cy="55015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>
                <a:solidFill>
                  <a:srgbClr val="D9693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3208020"/>
            <a:ext cx="9144000" cy="68580"/>
          </a:xfrm>
          <a:prstGeom prst="rect">
            <a:avLst/>
          </a:prstGeom>
          <a:gradFill>
            <a:gsLst>
              <a:gs pos="50000">
                <a:srgbClr val="F48245"/>
              </a:gs>
              <a:gs pos="100000">
                <a:srgbClr val="B9131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414750" y="4035083"/>
            <a:ext cx="2791207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500" b="1" i="0">
                <a:solidFill>
                  <a:srgbClr val="707372"/>
                </a:solidFill>
              </a:defRPr>
            </a:lvl1pPr>
          </a:lstStyle>
          <a:p>
            <a:pPr defTabSz="914272"/>
            <a:fld id="{06C1FCC8-A338-E94A-978D-0FE8306506A2}" type="datetime4">
              <a:rPr lang="en-US" smtClean="0"/>
              <a:pPr defTabSz="914272"/>
              <a:t>June 6, 2017</a:t>
            </a:fld>
            <a:endParaRPr lang="en-US" dirty="0"/>
          </a:p>
        </p:txBody>
      </p:sp>
      <p:pic>
        <p:nvPicPr>
          <p:cNvPr id="19" name="Picture 18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50" y="4530905"/>
            <a:ext cx="859536" cy="25717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4889500" y="4849635"/>
            <a:ext cx="3843338" cy="12311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r" defTabSz="914272"/>
            <a:r>
              <a:rPr lang="en-US" sz="800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13222530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GB" sz="800" smtClean="0">
                <a:effectLst/>
              </a:defRPr>
            </a:lvl1pPr>
          </a:lstStyle>
          <a:p>
            <a:pPr algn="ctr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</p:spTree>
    <p:extLst>
      <p:ext uri="{BB962C8B-B14F-4D97-AF65-F5344CB8AC3E}">
        <p14:creationId xmlns:p14="http://schemas.microsoft.com/office/powerpoint/2010/main" val="36154976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51459" y="755522"/>
            <a:ext cx="8641080" cy="0"/>
          </a:xfrm>
          <a:custGeom>
            <a:avLst/>
            <a:gdLst/>
            <a:ahLst/>
            <a:cxnLst/>
            <a:rect l="l" t="t" r="r" b="b"/>
            <a:pathLst>
              <a:path w="8641080">
                <a:moveTo>
                  <a:pt x="0" y="0"/>
                </a:moveTo>
                <a:lnTo>
                  <a:pt x="8640953" y="0"/>
                </a:lnTo>
              </a:path>
            </a:pathLst>
          </a:custGeom>
          <a:ln w="12192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51459" y="4800600"/>
            <a:ext cx="8641080" cy="0"/>
          </a:xfrm>
          <a:custGeom>
            <a:avLst/>
            <a:gdLst/>
            <a:ahLst/>
            <a:cxnLst/>
            <a:rect l="l" t="t" r="r" b="b"/>
            <a:pathLst>
              <a:path w="8641080">
                <a:moveTo>
                  <a:pt x="0" y="0"/>
                </a:moveTo>
                <a:lnTo>
                  <a:pt x="8640953" y="0"/>
                </a:lnTo>
              </a:path>
            </a:pathLst>
          </a:custGeom>
          <a:ln w="12192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D9693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42815" y="950785"/>
            <a:ext cx="403288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6F73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03 February</a:t>
            </a:r>
            <a:r>
              <a:rPr spc="-30" dirty="0"/>
              <a:t> </a:t>
            </a:r>
            <a:r>
              <a:rPr spc="-5" dirty="0"/>
              <a:t>2017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 defTabSz="914272">
              <a:lnSpc>
                <a:spcPts val="910"/>
              </a:lnSpc>
            </a:pPr>
            <a:fld id="{09AD88C8-7108-4F89-BACB-E085F08AB6F8}" type="datetime1">
              <a:rPr lang="en-US" smtClean="0"/>
              <a:pPr marL="12700" defTabSz="914272">
                <a:lnSpc>
                  <a:spcPts val="910"/>
                </a:lnSpc>
              </a:pPr>
              <a:t>6/6/2017</a:t>
            </a:fld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81280">
              <a:lnSpc>
                <a:spcPts val="910"/>
              </a:lnSpc>
            </a:pPr>
            <a:fld id="{81D60167-4931-47E6-BA6A-407CBD079E47}" type="slidenum">
              <a:rPr dirty="0"/>
              <a:pPr marL="81280">
                <a:lnSpc>
                  <a:spcPts val="91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0146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4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8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F1731-C26B-447B-AE72-093A1FBC600A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BB702-E624-4134-A3B7-5395FE891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D59873A-7793-B54D-816F-BE8FF459BA6E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91843" y="4368483"/>
            <a:ext cx="9867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5F33988-AA6C-7F4E-99AB-2EB03C883A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028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4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strike="noStrike" kern="1200" cap="all" spc="-60" baseline="0">
          <a:solidFill>
            <a:schemeClr val="tx2"/>
          </a:solidFill>
          <a:latin typeface="Avenir Black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Avenir Book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Avenir Book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Avenir Book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Avenir Book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Avenir Book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2"/>
            <a:ext cx="9040416" cy="51435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4" y="463888"/>
            <a:ext cx="7429499" cy="110892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4" y="1687115"/>
            <a:ext cx="7429499" cy="265628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342900"/>
              <a:t>6/6/2017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5" y="4412457"/>
            <a:ext cx="57831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29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92" y="184550"/>
            <a:ext cx="8324851" cy="58421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/>
              <a:t>Slide title that spans a single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960118"/>
            <a:ext cx="8324850" cy="372618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272"/>
            <a:fld id="{84023F24-2D24-694A-BE58-6F02E6BB7680}" type="slidenum">
              <a:rPr lang="en-US" smtClean="0">
                <a:solidFill>
                  <a:srgbClr val="707372"/>
                </a:solidFill>
              </a:rPr>
              <a:pPr defTabSz="914272"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9" y="4881962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lang="en-GB" sz="800" smtClean="0">
                <a:solidFill>
                  <a:schemeClr val="tx1"/>
                </a:solidFill>
                <a:effectLst/>
              </a:defRPr>
            </a:lvl1pPr>
          </a:lstStyle>
          <a:p>
            <a:pPr defTabSz="914272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08998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707372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139496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</p:sldLayoutIdLst>
  <p:hf hdr="0"/>
  <p:txStyles>
    <p:titleStyle>
      <a:lvl1pPr algn="l" defTabSz="914400" rtl="0" eaLnBrk="1" latinLnBrk="0" hangingPunct="1">
        <a:lnSpc>
          <a:spcPct val="98000"/>
        </a:lnSpc>
        <a:spcBef>
          <a:spcPct val="0"/>
        </a:spcBef>
        <a:buNone/>
        <a:defRPr kumimoji="1" sz="2400" b="1" i="0" kern="1200" baseline="0">
          <a:solidFill>
            <a:schemeClr val="accent1"/>
          </a:solidFill>
          <a:latin typeface="Arial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kumimoji="1" sz="1500" b="1" i="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165100" indent="-127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366713" indent="-138113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522288" indent="-1333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184548"/>
            <a:ext cx="8324851" cy="58421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/>
              <a:t>Slide title that spans a single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960118"/>
            <a:ext cx="8324850" cy="372618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766" y="4869479"/>
            <a:ext cx="458072" cy="92868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272"/>
            <a:fld id="{84023F24-2D24-694A-BE58-6F02E6BB7680}" type="slidenum">
              <a:rPr lang="en-US" smtClean="0">
                <a:solidFill>
                  <a:srgbClr val="707372"/>
                </a:solidFill>
              </a:rPr>
              <a:pPr defTabSz="914272"/>
              <a:t>‹#›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095" y="4881960"/>
            <a:ext cx="5536359" cy="84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lang="en-GB" sz="800" smtClean="0">
                <a:solidFill>
                  <a:schemeClr val="tx1"/>
                </a:solidFill>
                <a:effectLst/>
              </a:defRPr>
            </a:lvl1pPr>
          </a:lstStyle>
          <a:p>
            <a:pPr defTabSz="914272"/>
            <a:r>
              <a:rPr lang="en-US" dirty="0">
                <a:solidFill>
                  <a:srgbClr val="707372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08994" y="4828381"/>
            <a:ext cx="1587973" cy="19129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72" rtl="0" eaLnBrk="1" latinLnBrk="0" hangingPunct="1">
              <a:defRPr lang="en-GB" sz="800" kern="1200" smtClean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8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4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1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7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3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9" algn="l" defTabSz="9142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olidFill>
                  <a:srgbClr val="707372"/>
                </a:solidFill>
              </a:rPr>
              <a:t>© 2017 IHG. All rights reserved.  </a:t>
            </a:r>
          </a:p>
        </p:txBody>
      </p:sp>
    </p:spTree>
    <p:extLst>
      <p:ext uri="{BB962C8B-B14F-4D97-AF65-F5344CB8AC3E}">
        <p14:creationId xmlns:p14="http://schemas.microsoft.com/office/powerpoint/2010/main" val="23811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8" r:id="rId17"/>
  </p:sldLayoutIdLst>
  <p:hf hdr="0"/>
  <p:txStyles>
    <p:titleStyle>
      <a:lvl1pPr algn="l" defTabSz="914400" rtl="0" eaLnBrk="1" latinLnBrk="0" hangingPunct="1">
        <a:lnSpc>
          <a:spcPct val="98000"/>
        </a:lnSpc>
        <a:spcBef>
          <a:spcPct val="0"/>
        </a:spcBef>
        <a:buNone/>
        <a:defRPr kumimoji="1" sz="2400" b="1" i="0" kern="1200" baseline="0">
          <a:solidFill>
            <a:schemeClr val="accent1"/>
          </a:solidFill>
          <a:latin typeface="Arial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kumimoji="1" sz="1500" b="1" i="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165100" indent="-127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366713" indent="-138113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522288" indent="-1333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5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10" Type="http://schemas.openxmlformats.org/officeDocument/2006/relationships/image" Target="../media/image44.jpg"/><Relationship Id="rId4" Type="http://schemas.openxmlformats.org/officeDocument/2006/relationships/image" Target="../media/image38.png"/><Relationship Id="rId9" Type="http://schemas.openxmlformats.org/officeDocument/2006/relationships/image" Target="../media/image43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hyperlink" Target="http://www.google.com/url?sa=i&amp;rct=j&amp;q=&amp;esrc=s&amp;source=images&amp;cd=&amp;cad=rja&amp;uact=8&amp;ved=0ahUKEwinz_LVouDRAhXHPCYKHcQZA4MQjRwIBw&amp;url=http://onlineincometeacher.com/freelance/from-working-in-a-cubicle-to-working-from-home/&amp;bvm=bv.145063293,d.eWE&amp;psig=AFQjCNEqBuvgI3RXM8uDmPw1V5w25c6gqg&amp;ust=1485535862268897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EEA317"/>
                </a:solidFill>
                <a:latin typeface="Avenir"/>
              </a:rPr>
              <a:t>COMMUTER PROGRAMS </a:t>
            </a:r>
            <a:br>
              <a:rPr lang="en-US" dirty="0" smtClean="0">
                <a:solidFill>
                  <a:srgbClr val="EEA317"/>
                </a:solidFill>
                <a:latin typeface="Avenir"/>
              </a:rPr>
            </a:br>
            <a:r>
              <a:rPr lang="en-US" dirty="0" smtClean="0">
                <a:solidFill>
                  <a:srgbClr val="EEA317"/>
                </a:solidFill>
                <a:latin typeface="Avenir"/>
              </a:rPr>
              <a:t>BEST PRACTICES WORKSHOP</a:t>
            </a:r>
            <a:endParaRPr lang="en-US" dirty="0">
              <a:solidFill>
                <a:srgbClr val="EEA317"/>
              </a:solidFill>
              <a:latin typeface="Aveni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69768"/>
            <a:ext cx="4572000" cy="252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01124" y="1371600"/>
            <a:ext cx="142876" cy="377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rgbClr val="EEA317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2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51" b="835"/>
          <a:stretch/>
        </p:blipFill>
        <p:spPr>
          <a:xfrm>
            <a:off x="523662" y="141480"/>
            <a:ext cx="8204639" cy="45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EEA317"/>
                </a:solidFill>
                <a:latin typeface="Avenir"/>
              </a:rPr>
              <a:t>COMMUTER PROGRAMS </a:t>
            </a:r>
            <a:br>
              <a:rPr lang="en-US" dirty="0" smtClean="0">
                <a:solidFill>
                  <a:srgbClr val="EEA317"/>
                </a:solidFill>
                <a:latin typeface="Avenir"/>
              </a:rPr>
            </a:br>
            <a:r>
              <a:rPr lang="en-US" dirty="0" smtClean="0">
                <a:solidFill>
                  <a:srgbClr val="EEA317"/>
                </a:solidFill>
                <a:latin typeface="Avenir"/>
              </a:rPr>
              <a:t>BEST PRACTICES WORKSHOP</a:t>
            </a:r>
            <a:endParaRPr lang="en-US" dirty="0">
              <a:solidFill>
                <a:srgbClr val="EEA317"/>
              </a:solidFill>
              <a:latin typeface="Aveni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69768"/>
            <a:ext cx="4572000" cy="252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01124" y="1371600"/>
            <a:ext cx="142876" cy="377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rgbClr val="EEA317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7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InterContinental Hotels Group</a:t>
            </a:r>
          </a:p>
          <a:p>
            <a:r>
              <a:rPr lang="en-US" dirty="0"/>
              <a:t>Commuter Pilot and Flexible Work Arrangements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gradFill>
            <a:gsLst>
              <a:gs pos="50000">
                <a:srgbClr val="F48245"/>
              </a:gs>
              <a:gs pos="100000">
                <a:srgbClr val="B9131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21250" y="4725210"/>
            <a:ext cx="3843338" cy="24622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r" defTabSz="914272"/>
            <a:r>
              <a:rPr lang="en-GB" sz="800" dirty="0">
                <a:solidFill>
                  <a:srgbClr val="FFFFFF"/>
                </a:solidFill>
              </a:rPr>
              <a:t> © 2017 IHG.  All rights reserved.</a:t>
            </a:r>
          </a:p>
          <a:p>
            <a:pPr algn="r" defTabSz="914272"/>
            <a:r>
              <a:rPr lang="en-US" sz="800" dirty="0">
                <a:solidFill>
                  <a:srgbClr val="FFFFFF"/>
                </a:solidFill>
              </a:rPr>
              <a:t>Proprietary and confidential – further reproduction or distribution is prohibited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4747870" y="4122440"/>
            <a:ext cx="4016725" cy="5501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kumimoji="1" sz="1500" b="1" i="0" kern="1200" baseline="0">
                <a:solidFill>
                  <a:srgbClr val="D96932"/>
                </a:solidFill>
                <a:latin typeface="Arial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kumimoji="1" sz="15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65100" indent="-127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1" sz="15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366713" indent="-138113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1" sz="15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522288" indent="-1333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1" sz="15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endParaRPr lang="en-US" sz="1600" b="0" dirty="0">
              <a:solidFill>
                <a:srgbClr val="707372"/>
              </a:solidFill>
            </a:endParaRPr>
          </a:p>
          <a:p>
            <a:pPr algn="r">
              <a:spcBef>
                <a:spcPts val="0"/>
              </a:spcBef>
            </a:pPr>
            <a:endParaRPr lang="en-US" sz="1600" b="0" dirty="0">
              <a:solidFill>
                <a:srgbClr val="707372"/>
              </a:solidFill>
            </a:endParaRPr>
          </a:p>
          <a:p>
            <a:pPr algn="r">
              <a:spcBef>
                <a:spcPts val="0"/>
              </a:spcBef>
            </a:pPr>
            <a:r>
              <a:rPr lang="en-US" sz="1600" b="0" dirty="0">
                <a:solidFill>
                  <a:srgbClr val="707372"/>
                </a:solidFill>
              </a:rPr>
              <a:t>Charlotte Wolf-Tarfa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1169" t="14503" r="-1169" b="23159"/>
          <a:stretch/>
        </p:blipFill>
        <p:spPr>
          <a:xfrm>
            <a:off x="1052170" y="0"/>
            <a:ext cx="7391400" cy="320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2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History &amp; Objectives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13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4F2ED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7800" y="-4484708"/>
            <a:ext cx="5867400" cy="1194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sz="55000" dirty="0">
                <a:solidFill>
                  <a:srgbClr val="D96932"/>
                </a:solidFill>
              </a:rPr>
              <a:t>1</a:t>
            </a:r>
            <a:r>
              <a:rPr kumimoji="1" lang="en-US" sz="75200" dirty="0">
                <a:solidFill>
                  <a:srgbClr val="D96932"/>
                </a:solidFill>
              </a:rPr>
              <a:t> </a:t>
            </a:r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5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14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707372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70737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230" t="38004" r="35404" b="31719"/>
          <a:stretch/>
        </p:blipFill>
        <p:spPr>
          <a:xfrm>
            <a:off x="106722" y="142876"/>
            <a:ext cx="8930554" cy="18002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6722" y="2273836"/>
            <a:ext cx="893055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272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707372"/>
                </a:solidFill>
              </a:rPr>
              <a:t>Our goal is to adjust the </a:t>
            </a:r>
            <a:r>
              <a:rPr lang="en-US" sz="1700" i="1" dirty="0">
                <a:solidFill>
                  <a:srgbClr val="707372"/>
                </a:solidFill>
              </a:rPr>
              <a:t>arrival</a:t>
            </a:r>
            <a:r>
              <a:rPr lang="en-US" sz="1700" dirty="0">
                <a:solidFill>
                  <a:srgbClr val="707372"/>
                </a:solidFill>
              </a:rPr>
              <a:t> experience at IHG to better match the new work place. </a:t>
            </a:r>
            <a:endParaRPr lang="en-US" sz="1700" dirty="0" smtClean="0">
              <a:solidFill>
                <a:srgbClr val="707372"/>
              </a:solidFill>
            </a:endParaRPr>
          </a:p>
          <a:p>
            <a:pPr defTabSz="914272"/>
            <a:endParaRPr lang="en-US" sz="1700" dirty="0">
              <a:solidFill>
                <a:srgbClr val="707372"/>
              </a:solidFill>
            </a:endParaRPr>
          </a:p>
          <a:p>
            <a:pPr marL="285750" indent="-285750" defTabSz="914272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707372"/>
                </a:solidFill>
              </a:rPr>
              <a:t>IHG’s Ravinia office faces several challenges; traffic, parking, roadwork and highway construction.  Our goal as an Employer of Choice is to design a new commuting package that eases some of this challenge and better aligns IHG with leading Perimeter and Atlanta companies. </a:t>
            </a:r>
          </a:p>
          <a:p>
            <a:pPr marL="285750" indent="-285750" defTabSz="914272">
              <a:buFont typeface="Arial" panose="020B0604020202020204" pitchFamily="34" charset="0"/>
              <a:buChar char="•"/>
            </a:pPr>
            <a:endParaRPr lang="en-US" dirty="0">
              <a:solidFill>
                <a:srgbClr val="707372"/>
              </a:solidFill>
            </a:endParaRPr>
          </a:p>
          <a:p>
            <a:pPr algn="ctr" defTabSz="914272"/>
            <a:r>
              <a:rPr lang="en-US" i="1" dirty="0">
                <a:solidFill>
                  <a:srgbClr val="707372"/>
                </a:solidFill>
              </a:rPr>
              <a:t>As we know with our guests, sometimes how we get to our destination can be just as important as the experience once we arrive.</a:t>
            </a:r>
          </a:p>
        </p:txBody>
      </p:sp>
    </p:spTree>
    <p:extLst>
      <p:ext uri="{BB962C8B-B14F-4D97-AF65-F5344CB8AC3E}">
        <p14:creationId xmlns:p14="http://schemas.microsoft.com/office/powerpoint/2010/main" val="27758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IHG Travel Survey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Partnership with Perimeter Connects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638800" y="-2686026"/>
            <a:ext cx="4797425" cy="7467576"/>
          </a:xfrm>
        </p:spPr>
        <p:txBody>
          <a:bodyPr/>
          <a:lstStyle/>
          <a:p>
            <a:r>
              <a:rPr lang="en-US" sz="55000" dirty="0"/>
              <a:t>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15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4F2ED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F4F2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7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IHG Travel Survey 2016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16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707372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7" name="object 9"/>
          <p:cNvSpPr/>
          <p:nvPr/>
        </p:nvSpPr>
        <p:spPr>
          <a:xfrm>
            <a:off x="5906261" y="1009312"/>
            <a:ext cx="2560320" cy="1344168"/>
          </a:xfrm>
          <a:custGeom>
            <a:avLst/>
            <a:gdLst/>
            <a:ahLst/>
            <a:cxnLst/>
            <a:rect l="l" t="t" r="r" b="b"/>
            <a:pathLst>
              <a:path w="2635250" h="1696720">
                <a:moveTo>
                  <a:pt x="0" y="1696212"/>
                </a:moveTo>
                <a:lnTo>
                  <a:pt x="2634995" y="1696212"/>
                </a:lnTo>
                <a:lnTo>
                  <a:pt x="2634995" y="0"/>
                </a:lnTo>
                <a:lnTo>
                  <a:pt x="0" y="0"/>
                </a:lnTo>
                <a:lnTo>
                  <a:pt x="0" y="1696212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marL="47625" marR="40640" indent="3175" algn="ctr" defTabSz="914272"/>
            <a:endParaRPr lang="en-US" sz="1600" b="1" dirty="0" smtClean="0">
              <a:solidFill>
                <a:srgbClr val="FFFFFF"/>
              </a:solidFill>
              <a:cs typeface="Arial"/>
            </a:endParaRPr>
          </a:p>
          <a:p>
            <a:pPr marL="47625" marR="40640" indent="3175" algn="ctr" defTabSz="914272"/>
            <a:r>
              <a:rPr lang="en-US" sz="1600" b="1" dirty="0" smtClean="0">
                <a:solidFill>
                  <a:srgbClr val="FFFFFF"/>
                </a:solidFill>
                <a:cs typeface="Arial"/>
              </a:rPr>
              <a:t>More </a:t>
            </a:r>
            <a:r>
              <a:rPr lang="en-US" sz="1600" b="1" dirty="0">
                <a:solidFill>
                  <a:srgbClr val="FFFFFF"/>
                </a:solidFill>
                <a:cs typeface="Arial"/>
              </a:rPr>
              <a:t>than </a:t>
            </a:r>
            <a:r>
              <a:rPr lang="en-US" sz="1600" b="1" spc="-10" dirty="0">
                <a:solidFill>
                  <a:srgbClr val="FFFFFF"/>
                </a:solidFill>
                <a:cs typeface="Arial"/>
              </a:rPr>
              <a:t>50%</a:t>
            </a:r>
            <a:r>
              <a:rPr lang="en-US" sz="1600" b="1" u="heavy" spc="-10" dirty="0">
                <a:solidFill>
                  <a:srgbClr val="FFFFFF"/>
                </a:solidFill>
                <a:cs typeface="Arial"/>
              </a:rPr>
              <a:t>  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dissatisfied</a:t>
            </a:r>
            <a:r>
              <a:rPr lang="en-US" sz="1600" b="1" spc="-45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1600" b="1" spc="5" dirty="0">
                <a:solidFill>
                  <a:srgbClr val="FFFFFF"/>
                </a:solidFill>
                <a:cs typeface="Arial"/>
              </a:rPr>
              <a:t>with  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commute</a:t>
            </a:r>
            <a:endParaRPr lang="en-US" sz="1600" dirty="0">
              <a:solidFill>
                <a:srgbClr val="707372"/>
              </a:solidFill>
              <a:cs typeface="Arial"/>
            </a:endParaRPr>
          </a:p>
          <a:p>
            <a:pPr algn="ctr" defTabSz="914272"/>
            <a:r>
              <a:rPr lang="en-US" sz="1600" b="1" spc="-5" dirty="0">
                <a:solidFill>
                  <a:srgbClr val="FFFFFF"/>
                </a:solidFill>
                <a:cs typeface="Arial"/>
              </a:rPr>
              <a:t>26% are</a:t>
            </a:r>
            <a:r>
              <a:rPr lang="en-US" sz="1600" b="1" spc="-6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satisfied</a:t>
            </a:r>
            <a:endParaRPr lang="en-US" sz="16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3164586" y="1009311"/>
            <a:ext cx="2560320" cy="1344168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0" rIns="0" bIns="0" rtlCol="0" anchor="t">
            <a:spAutoFit/>
          </a:bodyPr>
          <a:lstStyle/>
          <a:p>
            <a:pPr marL="12065" marR="5080" indent="2540" algn="ctr" defTabSz="914272">
              <a:lnSpc>
                <a:spcPts val="1939"/>
              </a:lnSpc>
            </a:pPr>
            <a:endParaRPr lang="en-US" sz="1600" b="1" spc="-5" dirty="0">
              <a:solidFill>
                <a:srgbClr val="FFFFFF"/>
              </a:solidFill>
              <a:cs typeface="Arial"/>
            </a:endParaRPr>
          </a:p>
          <a:p>
            <a:pPr marL="12065" marR="5080" indent="2540" algn="ctr" defTabSz="914272">
              <a:lnSpc>
                <a:spcPts val="1939"/>
              </a:lnSpc>
            </a:pPr>
            <a:r>
              <a:rPr sz="1600" b="1" spc="-5" dirty="0">
                <a:solidFill>
                  <a:srgbClr val="FFFFFF"/>
                </a:solidFill>
                <a:cs typeface="Arial"/>
              </a:rPr>
              <a:t>58% </a:t>
            </a:r>
            <a:r>
              <a:rPr sz="1600" b="1" dirty="0">
                <a:solidFill>
                  <a:srgbClr val="FFFFFF"/>
                </a:solidFill>
                <a:cs typeface="Arial"/>
              </a:rPr>
              <a:t>of </a:t>
            </a:r>
            <a:r>
              <a:rPr sz="1600" b="1" spc="-5" dirty="0">
                <a:solidFill>
                  <a:srgbClr val="FFFFFF"/>
                </a:solidFill>
                <a:cs typeface="Arial"/>
              </a:rPr>
              <a:t>employees </a:t>
            </a:r>
            <a:r>
              <a:rPr sz="1600" b="1" spc="-15" dirty="0">
                <a:solidFill>
                  <a:srgbClr val="FFFFFF"/>
                </a:solidFill>
                <a:cs typeface="Arial"/>
              </a:rPr>
              <a:t>leave </a:t>
            </a:r>
            <a:r>
              <a:rPr sz="1600" b="1" spc="10" dirty="0">
                <a:solidFill>
                  <a:srgbClr val="FFFFFF"/>
                </a:solidFill>
                <a:cs typeface="Arial"/>
              </a:rPr>
              <a:t>work</a:t>
            </a:r>
            <a:r>
              <a:rPr sz="1600" b="1" spc="-55" dirty="0">
                <a:solidFill>
                  <a:srgbClr val="FFFFFF"/>
                </a:solidFill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cs typeface="Arial"/>
              </a:rPr>
              <a:t>between</a:t>
            </a:r>
            <a:endParaRPr sz="1600" dirty="0">
              <a:solidFill>
                <a:srgbClr val="707372"/>
              </a:solidFill>
              <a:cs typeface="Arial"/>
            </a:endParaRPr>
          </a:p>
          <a:p>
            <a:pPr marL="1905" algn="ctr" defTabSz="914272"/>
            <a:r>
              <a:rPr sz="1600" b="1" spc="-5" dirty="0" smtClean="0">
                <a:solidFill>
                  <a:srgbClr val="FFFFFF"/>
                </a:solidFill>
                <a:cs typeface="Arial"/>
              </a:rPr>
              <a:t>4.00-5.30pm</a:t>
            </a:r>
            <a:endParaRPr sz="16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2" name="object 14"/>
          <p:cNvSpPr/>
          <p:nvPr/>
        </p:nvSpPr>
        <p:spPr>
          <a:xfrm>
            <a:off x="5913882" y="2628853"/>
            <a:ext cx="2560320" cy="1344168"/>
          </a:xfrm>
          <a:custGeom>
            <a:avLst/>
            <a:gdLst/>
            <a:ahLst/>
            <a:cxnLst/>
            <a:rect l="l" t="t" r="r" b="b"/>
            <a:pathLst>
              <a:path w="2635250" h="1615439">
                <a:moveTo>
                  <a:pt x="0" y="1615440"/>
                </a:moveTo>
                <a:lnTo>
                  <a:pt x="2634995" y="1615440"/>
                </a:lnTo>
                <a:lnTo>
                  <a:pt x="2634995" y="0"/>
                </a:lnTo>
                <a:lnTo>
                  <a:pt x="0" y="0"/>
                </a:lnTo>
                <a:lnTo>
                  <a:pt x="0" y="161544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marL="12065" marR="5080" indent="-2540" algn="ctr" defTabSz="914272"/>
            <a:endParaRPr lang="en-US" sz="700" b="1" dirty="0">
              <a:solidFill>
                <a:srgbClr val="FFFFFF"/>
              </a:solidFill>
              <a:cs typeface="Arial"/>
            </a:endParaRPr>
          </a:p>
          <a:p>
            <a:pPr marL="12065" marR="5080" indent="-2540" algn="ctr" defTabSz="914272"/>
            <a:r>
              <a:rPr lang="en-US" sz="1600" b="1" dirty="0">
                <a:solidFill>
                  <a:srgbClr val="FFFFFF"/>
                </a:solidFill>
                <a:cs typeface="Arial"/>
              </a:rPr>
              <a:t>Under </a:t>
            </a:r>
            <a:r>
              <a:rPr lang="en-US" sz="1600" b="1" spc="-10" dirty="0">
                <a:solidFill>
                  <a:srgbClr val="FFFFFF"/>
                </a:solidFill>
                <a:cs typeface="Arial"/>
              </a:rPr>
              <a:t>16% </a:t>
            </a:r>
            <a:r>
              <a:rPr lang="en-US" sz="1600" b="1" dirty="0">
                <a:solidFill>
                  <a:srgbClr val="FFFFFF"/>
                </a:solidFill>
                <a:cs typeface="Arial"/>
              </a:rPr>
              <a:t>of 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employees </a:t>
            </a:r>
            <a:r>
              <a:rPr lang="en-US" sz="1600" b="1" spc="-15" dirty="0">
                <a:solidFill>
                  <a:srgbClr val="FFFFFF"/>
                </a:solidFill>
                <a:cs typeface="Arial"/>
              </a:rPr>
              <a:t>have </a:t>
            </a:r>
            <a:r>
              <a:rPr lang="en-US" sz="1600" b="1" dirty="0">
                <a:solidFill>
                  <a:srgbClr val="FFFFFF"/>
                </a:solidFill>
                <a:cs typeface="Arial"/>
              </a:rPr>
              <a:t>daily 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childcare </a:t>
            </a:r>
          </a:p>
          <a:p>
            <a:pPr marL="12065" marR="5080" indent="-2540" algn="ctr" defTabSz="914272"/>
            <a:r>
              <a:rPr lang="en-US" sz="1600" b="1" spc="-5" dirty="0">
                <a:solidFill>
                  <a:srgbClr val="FFFFFF"/>
                </a:solidFill>
                <a:cs typeface="Arial"/>
              </a:rPr>
              <a:t>transportation  </a:t>
            </a:r>
          </a:p>
          <a:p>
            <a:pPr marL="12065" marR="5080" indent="-2540" algn="ctr" defTabSz="914272"/>
            <a:r>
              <a:rPr lang="en-US" sz="1600" b="1" dirty="0">
                <a:solidFill>
                  <a:srgbClr val="FFFFFF"/>
                </a:solidFill>
                <a:cs typeface="Arial"/>
              </a:rPr>
              <a:t>responsibilities</a:t>
            </a:r>
            <a:endParaRPr lang="en-US" sz="16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5" name="object 20"/>
          <p:cNvSpPr/>
          <p:nvPr/>
        </p:nvSpPr>
        <p:spPr>
          <a:xfrm>
            <a:off x="3164585" y="2637997"/>
            <a:ext cx="2560320" cy="1344168"/>
          </a:xfrm>
          <a:custGeom>
            <a:avLst/>
            <a:gdLst/>
            <a:ahLst/>
            <a:cxnLst/>
            <a:rect l="l" t="t" r="r" b="b"/>
            <a:pathLst>
              <a:path w="2566670" h="1586864">
                <a:moveTo>
                  <a:pt x="0" y="1586484"/>
                </a:moveTo>
                <a:lnTo>
                  <a:pt x="2566416" y="1586484"/>
                </a:lnTo>
                <a:lnTo>
                  <a:pt x="2566416" y="0"/>
                </a:lnTo>
                <a:lnTo>
                  <a:pt x="0" y="0"/>
                </a:lnTo>
                <a:lnTo>
                  <a:pt x="0" y="158648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algn="ctr" defTabSz="914272">
              <a:lnSpc>
                <a:spcPts val="2050"/>
              </a:lnSpc>
            </a:pPr>
            <a:endParaRPr lang="en-US" sz="1600" b="1" spc="-5" dirty="0">
              <a:solidFill>
                <a:srgbClr val="FFFFFF"/>
              </a:solidFill>
              <a:cs typeface="Arial"/>
            </a:endParaRP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80.5% </a:t>
            </a:r>
            <a:r>
              <a:rPr lang="en-US" sz="1600" b="1" dirty="0">
                <a:solidFill>
                  <a:srgbClr val="FFFFFF"/>
                </a:solidFill>
                <a:cs typeface="Arial"/>
              </a:rPr>
              <a:t>of</a:t>
            </a:r>
            <a:r>
              <a:rPr lang="en-US" sz="1600" b="1" spc="-7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employees</a:t>
            </a:r>
            <a:endParaRPr lang="en-US" sz="1600" dirty="0">
              <a:solidFill>
                <a:srgbClr val="707372"/>
              </a:solidFill>
              <a:cs typeface="Arial"/>
            </a:endParaRPr>
          </a:p>
          <a:p>
            <a:pPr marL="1270" algn="ctr" defTabSz="914272">
              <a:lnSpc>
                <a:spcPts val="2050"/>
              </a:lnSpc>
            </a:pPr>
            <a:r>
              <a:rPr lang="en-US" sz="1600" b="1" spc="-10" dirty="0">
                <a:solidFill>
                  <a:srgbClr val="FFFFFF"/>
                </a:solidFill>
                <a:cs typeface="Arial"/>
              </a:rPr>
              <a:t>drive</a:t>
            </a:r>
            <a:r>
              <a:rPr lang="en-US" sz="1600" b="1" spc="-4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alone</a:t>
            </a:r>
            <a:endParaRPr lang="en-US" sz="16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9" name="object 22"/>
          <p:cNvSpPr txBox="1"/>
          <p:nvPr/>
        </p:nvSpPr>
        <p:spPr>
          <a:xfrm>
            <a:off x="407989" y="2637998"/>
            <a:ext cx="2563812" cy="1346522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0" rIns="0" bIns="0" rtlCol="0" anchor="t">
            <a:spAutoFit/>
          </a:bodyPr>
          <a:lstStyle/>
          <a:p>
            <a:pPr algn="ctr" defTabSz="914272">
              <a:lnSpc>
                <a:spcPts val="2050"/>
              </a:lnSpc>
            </a:pPr>
            <a:endParaRPr lang="en-US" sz="1600" b="1" spc="-5" dirty="0">
              <a:solidFill>
                <a:srgbClr val="FFFFFF"/>
              </a:solidFill>
              <a:cs typeface="Arial"/>
            </a:endParaRP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39% </a:t>
            </a:r>
            <a:r>
              <a:rPr lang="en-US" sz="1600" b="1" dirty="0">
                <a:solidFill>
                  <a:srgbClr val="FFFFFF"/>
                </a:solidFill>
                <a:cs typeface="Arial"/>
              </a:rPr>
              <a:t>of </a:t>
            </a:r>
            <a:r>
              <a:rPr lang="en-US" sz="1600" b="1" spc="-5" dirty="0">
                <a:solidFill>
                  <a:srgbClr val="FFFFFF"/>
                </a:solidFill>
                <a:cs typeface="Arial"/>
              </a:rPr>
              <a:t>employees</a:t>
            </a:r>
            <a:r>
              <a:rPr lang="en-US" sz="1600" spc="-5" dirty="0">
                <a:solidFill>
                  <a:srgbClr val="000000"/>
                </a:solidFill>
                <a:cs typeface="Arial"/>
              </a:rPr>
              <a:t> </a:t>
            </a:r>
            <a:endParaRPr lang="en-US" sz="1600" spc="-5" dirty="0">
              <a:solidFill>
                <a:srgbClr val="707372"/>
              </a:solidFill>
              <a:cs typeface="Arial"/>
            </a:endParaRP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spend 30-60 min</a:t>
            </a: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commuting to work</a:t>
            </a:r>
          </a:p>
          <a:p>
            <a:pPr algn="ctr" defTabSz="914272">
              <a:lnSpc>
                <a:spcPts val="2050"/>
              </a:lnSpc>
            </a:pPr>
            <a:r>
              <a:rPr lang="en-US" sz="1600" spc="-5" dirty="0">
                <a:solidFill>
                  <a:srgbClr val="000000"/>
                </a:solidFill>
                <a:cs typeface="Arial"/>
              </a:rPr>
              <a:t> </a:t>
            </a:r>
            <a:endParaRPr lang="en-US" sz="16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20" name="object 21"/>
          <p:cNvSpPr/>
          <p:nvPr/>
        </p:nvSpPr>
        <p:spPr>
          <a:xfrm>
            <a:off x="407992" y="1015204"/>
            <a:ext cx="2560320" cy="1344168"/>
          </a:xfrm>
          <a:custGeom>
            <a:avLst/>
            <a:gdLst/>
            <a:ahLst/>
            <a:cxnLst/>
            <a:rect l="l" t="t" r="r" b="b"/>
            <a:pathLst>
              <a:path w="2566670" h="1586864">
                <a:moveTo>
                  <a:pt x="0" y="1586484"/>
                </a:moveTo>
                <a:lnTo>
                  <a:pt x="2566416" y="1586484"/>
                </a:lnTo>
                <a:lnTo>
                  <a:pt x="2566416" y="0"/>
                </a:lnTo>
                <a:lnTo>
                  <a:pt x="0" y="0"/>
                </a:lnTo>
                <a:lnTo>
                  <a:pt x="0" y="1586484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horz" wrap="square" lIns="0" tIns="0" rIns="0" bIns="0" rtlCol="0" anchor="t">
            <a:spAutoFit/>
          </a:bodyPr>
          <a:lstStyle/>
          <a:p>
            <a:pPr algn="ctr" defTabSz="914272">
              <a:lnSpc>
                <a:spcPts val="2050"/>
              </a:lnSpc>
            </a:pPr>
            <a:endParaRPr lang="en-US" sz="1600" b="1" spc="-5" dirty="0">
              <a:solidFill>
                <a:srgbClr val="FFFFFF"/>
              </a:solidFill>
              <a:cs typeface="Arial"/>
            </a:endParaRP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50% of employees </a:t>
            </a: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arrive at work </a:t>
            </a:r>
          </a:p>
          <a:p>
            <a:pPr algn="ctr" defTabSz="914272">
              <a:lnSpc>
                <a:spcPts val="2050"/>
              </a:lnSpc>
            </a:pPr>
            <a:r>
              <a:rPr lang="en-US" sz="1600" b="1" spc="-5" dirty="0">
                <a:solidFill>
                  <a:srgbClr val="FFFFFF"/>
                </a:solidFill>
                <a:cs typeface="Arial"/>
              </a:rPr>
              <a:t>between 8.00-9.00am</a:t>
            </a:r>
          </a:p>
        </p:txBody>
      </p:sp>
    </p:spTree>
    <p:extLst>
      <p:ext uri="{BB962C8B-B14F-4D97-AF65-F5344CB8AC3E}">
        <p14:creationId xmlns:p14="http://schemas.microsoft.com/office/powerpoint/2010/main" val="235091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5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Responses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pc="-5" dirty="0"/>
              <a:t>Positive attitudes </a:t>
            </a:r>
            <a:r>
              <a:rPr lang="en-US" dirty="0"/>
              <a:t>towards </a:t>
            </a:r>
            <a:r>
              <a:rPr lang="en-US" spc="-5" dirty="0"/>
              <a:t>commute</a:t>
            </a:r>
            <a:r>
              <a:rPr lang="en-US" spc="-35" dirty="0"/>
              <a:t> </a:t>
            </a:r>
            <a:r>
              <a:rPr lang="en-US" spc="-5" dirty="0"/>
              <a:t>modes: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73% </a:t>
            </a:r>
            <a:r>
              <a:rPr lang="en-US" spc="-5" dirty="0" smtClean="0">
                <a:solidFill>
                  <a:srgbClr val="6F7371"/>
                </a:solidFill>
                <a:latin typeface="Arial"/>
                <a:cs typeface="Arial"/>
              </a:rPr>
              <a:t>Feels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driving to </a:t>
            </a:r>
            <a:r>
              <a:rPr lang="en-US" spc="-10" dirty="0">
                <a:solidFill>
                  <a:srgbClr val="6F7371"/>
                </a:solidFill>
                <a:latin typeface="Arial"/>
                <a:cs typeface="Arial"/>
              </a:rPr>
              <a:t>work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is faster than public transportation</a:t>
            </a:r>
            <a:endParaRPr lang="en-US" sz="1000" spc="-10" dirty="0">
              <a:solidFill>
                <a:srgbClr val="6F7371"/>
              </a:solidFill>
              <a:latin typeface="Arial"/>
              <a:cs typeface="Arial"/>
            </a:endParaRP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44% </a:t>
            </a:r>
            <a:r>
              <a:rPr lang="en-US" spc="-5" dirty="0" smtClean="0">
                <a:solidFill>
                  <a:srgbClr val="6F7371"/>
                </a:solidFill>
                <a:latin typeface="Arial"/>
                <a:cs typeface="Arial"/>
              </a:rPr>
              <a:t>Is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willing to ride </a:t>
            </a:r>
            <a:r>
              <a:rPr lang="en-US" spc="-5" dirty="0" smtClean="0">
                <a:solidFill>
                  <a:srgbClr val="6F7371"/>
                </a:solidFill>
                <a:latin typeface="Arial"/>
                <a:cs typeface="Arial"/>
              </a:rPr>
              <a:t>an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IHG provided</a:t>
            </a:r>
            <a:r>
              <a:rPr lang="en-US" spc="45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vanpool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r>
              <a:rPr lang="en-US" dirty="0">
                <a:solidFill>
                  <a:srgbClr val="6F7371"/>
                </a:solidFill>
                <a:latin typeface="Arial"/>
                <a:cs typeface="Arial"/>
              </a:rPr>
              <a:t>38% </a:t>
            </a:r>
            <a:r>
              <a:rPr lang="en-US" dirty="0" smtClean="0">
                <a:solidFill>
                  <a:srgbClr val="6F7371"/>
                </a:solidFill>
                <a:latin typeface="Arial"/>
                <a:cs typeface="Arial"/>
              </a:rPr>
              <a:t>Ability </a:t>
            </a:r>
            <a:r>
              <a:rPr lang="en-US" dirty="0">
                <a:solidFill>
                  <a:srgbClr val="6F7371"/>
                </a:solidFill>
                <a:latin typeface="Arial"/>
                <a:cs typeface="Arial"/>
              </a:rPr>
              <a:t>to</a:t>
            </a:r>
            <a:r>
              <a:rPr lang="en-US" spc="-180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telework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37% </a:t>
            </a:r>
            <a:r>
              <a:rPr lang="en-US" spc="-5" dirty="0" smtClean="0">
                <a:solidFill>
                  <a:srgbClr val="6F7371"/>
                </a:solidFill>
                <a:latin typeface="Arial"/>
                <a:cs typeface="Arial"/>
              </a:rPr>
              <a:t>Is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willing to carpool </a:t>
            </a:r>
            <a:r>
              <a:rPr lang="en-US" spc="-10" dirty="0">
                <a:solidFill>
                  <a:srgbClr val="6F7371"/>
                </a:solidFill>
                <a:latin typeface="Arial"/>
                <a:cs typeface="Arial"/>
              </a:rPr>
              <a:t>with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someone they do</a:t>
            </a:r>
            <a:r>
              <a:rPr lang="en-US" spc="95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spc="-5" dirty="0">
                <a:solidFill>
                  <a:srgbClr val="6F7371"/>
                </a:solidFill>
                <a:latin typeface="Arial"/>
                <a:cs typeface="Arial"/>
              </a:rPr>
              <a:t>know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r>
              <a:rPr lang="en-US" dirty="0">
                <a:solidFill>
                  <a:srgbClr val="6F7371"/>
                </a:solidFill>
                <a:latin typeface="Arial"/>
                <a:cs typeface="Arial"/>
              </a:rPr>
              <a:t>30</a:t>
            </a:r>
            <a:r>
              <a:rPr lang="en-US" spc="5" dirty="0">
                <a:solidFill>
                  <a:srgbClr val="6F7371"/>
                </a:solidFill>
                <a:latin typeface="Arial"/>
                <a:cs typeface="Arial"/>
              </a:rPr>
              <a:t>% </a:t>
            </a:r>
            <a:r>
              <a:rPr lang="en-US" dirty="0" smtClean="0">
                <a:solidFill>
                  <a:srgbClr val="6F7371"/>
                </a:solidFill>
                <a:latin typeface="Arial"/>
                <a:cs typeface="Arial"/>
              </a:rPr>
              <a:t>Free </a:t>
            </a:r>
            <a:r>
              <a:rPr lang="en-US" dirty="0">
                <a:solidFill>
                  <a:srgbClr val="6F7371"/>
                </a:solidFill>
                <a:latin typeface="Arial"/>
                <a:cs typeface="Arial"/>
              </a:rPr>
              <a:t>transit</a:t>
            </a:r>
            <a:r>
              <a:rPr lang="en-US" spc="-155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6F7371"/>
                </a:solidFill>
                <a:latin typeface="Arial"/>
                <a:cs typeface="Arial"/>
              </a:rPr>
              <a:t>pass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tabLst>
                <a:tab pos="299085" algn="l"/>
              </a:tabLst>
            </a:pPr>
            <a:endParaRPr lang="en-US" dirty="0">
              <a:latin typeface="Arial"/>
              <a:cs typeface="Arial"/>
            </a:endParaRPr>
          </a:p>
          <a:p>
            <a:r>
              <a:rPr lang="en-US" dirty="0"/>
              <a:t>Employees did not respond well to: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085" algn="l"/>
              </a:tabLst>
            </a:pP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Riding a bike or</a:t>
            </a:r>
            <a:r>
              <a:rPr lang="en-US" b="0" spc="-20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walking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085" algn="l"/>
              </a:tabLst>
            </a:pP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Carpooling </a:t>
            </a:r>
            <a:r>
              <a:rPr lang="en-US" b="0" spc="-10" dirty="0">
                <a:solidFill>
                  <a:srgbClr val="6F7371"/>
                </a:solidFill>
                <a:latin typeface="Arial"/>
                <a:cs typeface="Arial"/>
              </a:rPr>
              <a:t>with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someone they do </a:t>
            </a:r>
            <a:r>
              <a:rPr lang="en-US" b="0" spc="-10" dirty="0">
                <a:solidFill>
                  <a:srgbClr val="6F7371"/>
                </a:solidFill>
                <a:latin typeface="Arial"/>
                <a:cs typeface="Arial"/>
              </a:rPr>
              <a:t>not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know  </a:t>
            </a:r>
          </a:p>
          <a:p>
            <a:pPr marL="2984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085" algn="l"/>
              </a:tabLst>
            </a:pP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Riding public transportation</a:t>
            </a:r>
            <a:endParaRPr lang="en-US" b="0" dirty="0">
              <a:latin typeface="Arial"/>
              <a:cs typeface="Arial"/>
            </a:endParaRPr>
          </a:p>
          <a:p>
            <a:pPr marL="299085" indent="-286385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Someone to ride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with me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the first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time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I take the bus/</a:t>
            </a:r>
            <a:r>
              <a:rPr lang="en-US" b="0" spc="-254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train</a:t>
            </a:r>
            <a:endParaRPr lang="en-US" b="0" dirty="0">
              <a:latin typeface="Arial"/>
              <a:cs typeface="Arial"/>
            </a:endParaRPr>
          </a:p>
          <a:p>
            <a:pPr marL="299085" indent="-286385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Chance to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win</a:t>
            </a:r>
            <a:r>
              <a:rPr lang="en-US" b="0" spc="-135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prizes</a:t>
            </a:r>
            <a:endParaRPr lang="en-US" b="0" dirty="0">
              <a:latin typeface="Arial"/>
              <a:cs typeface="Arial"/>
            </a:endParaRPr>
          </a:p>
          <a:p>
            <a:pPr marL="299085" indent="-286385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Help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in figuring out </a:t>
            </a:r>
            <a:r>
              <a:rPr lang="en-US" b="0" spc="-5" dirty="0">
                <a:solidFill>
                  <a:srgbClr val="6F7371"/>
                </a:solidFill>
                <a:latin typeface="Arial"/>
                <a:cs typeface="Arial"/>
              </a:rPr>
              <a:t>when/ where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to catch bus/</a:t>
            </a:r>
            <a:r>
              <a:rPr lang="en-US" b="0" spc="-180" dirty="0">
                <a:solidFill>
                  <a:srgbClr val="6F7371"/>
                </a:solidFill>
                <a:latin typeface="Arial"/>
                <a:cs typeface="Arial"/>
              </a:rPr>
              <a:t> </a:t>
            </a:r>
            <a:r>
              <a:rPr lang="en-US" b="0" dirty="0">
                <a:solidFill>
                  <a:srgbClr val="6F7371"/>
                </a:solidFill>
                <a:latin typeface="Arial"/>
                <a:cs typeface="Arial"/>
              </a:rPr>
              <a:t>train</a:t>
            </a:r>
            <a:endParaRPr lang="en-US" b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17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707372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7073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0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400" dirty="0"/>
              <a:t>Senior Leadership</a:t>
            </a:r>
            <a:br>
              <a:rPr lang="en-US" sz="3400" dirty="0"/>
            </a:br>
            <a:r>
              <a:rPr lang="en-US" sz="3400" dirty="0"/>
              <a:t>Recommendation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562600" y="-2533650"/>
            <a:ext cx="4797425" cy="7467576"/>
          </a:xfrm>
        </p:spPr>
        <p:txBody>
          <a:bodyPr/>
          <a:lstStyle/>
          <a:p>
            <a:r>
              <a:rPr lang="en-US" sz="55000" dirty="0"/>
              <a:t>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18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4F2ED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F4F2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7990" y="66781"/>
            <a:ext cx="8324851" cy="701987"/>
          </a:xfrm>
          <a:prstGeom prst="rect">
            <a:avLst/>
          </a:prstGeom>
        </p:spPr>
        <p:txBody>
          <a:bodyPr vert="horz" wrap="square" lIns="0" tIns="3294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/>
              <a:t>Long Term</a:t>
            </a:r>
            <a:r>
              <a:rPr spc="-75" dirty="0"/>
              <a:t> </a:t>
            </a:r>
            <a:r>
              <a:rPr spc="-5" dirty="0"/>
              <a:t>Recommendation</a:t>
            </a:r>
            <a:r>
              <a:rPr lang="en-US" spc="-5" dirty="0"/>
              <a:t> For IHG Commuter Program</a:t>
            </a:r>
            <a:endParaRPr spc="-5" dirty="0"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4"/>
          </p:nvPr>
        </p:nvSpPr>
        <p:spPr>
          <a:xfrm>
            <a:off x="8274766" y="4858205"/>
            <a:ext cx="458072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910"/>
              </a:lnSpc>
            </a:pPr>
            <a:r>
              <a:rPr lang="en-US" sz="700" dirty="0">
                <a:solidFill>
                  <a:srgbClr val="707372"/>
                </a:solidFill>
              </a:rPr>
              <a:t>13</a:t>
            </a:r>
            <a:endParaRPr sz="700" dirty="0">
              <a:solidFill>
                <a:srgbClr val="707372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91286" y="872110"/>
            <a:ext cx="18415" cy="3811429"/>
          </a:xfrm>
          <a:custGeom>
            <a:avLst/>
            <a:gdLst/>
            <a:ahLst/>
            <a:cxnLst/>
            <a:rect l="l" t="t" r="r" b="b"/>
            <a:pathLst>
              <a:path w="18414" h="5081905">
                <a:moveTo>
                  <a:pt x="17907" y="0"/>
                </a:moveTo>
                <a:lnTo>
                  <a:pt x="0" y="5081447"/>
                </a:lnTo>
              </a:path>
            </a:pathLst>
          </a:custGeom>
          <a:ln w="9144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95703" y="872110"/>
            <a:ext cx="18415" cy="3811429"/>
          </a:xfrm>
          <a:custGeom>
            <a:avLst/>
            <a:gdLst/>
            <a:ahLst/>
            <a:cxnLst/>
            <a:rect l="l" t="t" r="r" b="b"/>
            <a:pathLst>
              <a:path w="18414" h="5081905">
                <a:moveTo>
                  <a:pt x="17907" y="0"/>
                </a:moveTo>
                <a:lnTo>
                  <a:pt x="0" y="5081447"/>
                </a:lnTo>
              </a:path>
            </a:pathLst>
          </a:custGeom>
          <a:ln w="9144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46779" y="872110"/>
            <a:ext cx="18415" cy="3811429"/>
          </a:xfrm>
          <a:custGeom>
            <a:avLst/>
            <a:gdLst/>
            <a:ahLst/>
            <a:cxnLst/>
            <a:rect l="l" t="t" r="r" b="b"/>
            <a:pathLst>
              <a:path w="18414" h="5081905">
                <a:moveTo>
                  <a:pt x="17907" y="0"/>
                </a:moveTo>
                <a:lnTo>
                  <a:pt x="0" y="5081447"/>
                </a:lnTo>
              </a:path>
            </a:pathLst>
          </a:custGeom>
          <a:ln w="9144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22238" y="872110"/>
            <a:ext cx="18415" cy="3811429"/>
          </a:xfrm>
          <a:custGeom>
            <a:avLst/>
            <a:gdLst/>
            <a:ahLst/>
            <a:cxnLst/>
            <a:rect l="l" t="t" r="r" b="b"/>
            <a:pathLst>
              <a:path w="18415" h="5081905">
                <a:moveTo>
                  <a:pt x="17907" y="0"/>
                </a:moveTo>
                <a:lnTo>
                  <a:pt x="0" y="5081447"/>
                </a:lnTo>
              </a:path>
            </a:pathLst>
          </a:custGeom>
          <a:ln w="9144">
            <a:solidFill>
              <a:srgbClr val="D6181F"/>
            </a:solidFill>
          </a:ln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9861" y="1394173"/>
            <a:ext cx="69723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272"/>
            <a:r>
              <a:rPr sz="1400" b="1" spc="-10" dirty="0">
                <a:solidFill>
                  <a:srgbClr val="6F7371"/>
                </a:solidFill>
                <a:cs typeface="Arial"/>
              </a:rPr>
              <a:t>C</a:t>
            </a:r>
            <a:r>
              <a:rPr sz="1400" b="1" dirty="0">
                <a:solidFill>
                  <a:srgbClr val="6F7371"/>
                </a:solidFill>
                <a:cs typeface="Arial"/>
              </a:rPr>
              <a:t>ar</a:t>
            </a:r>
            <a:r>
              <a:rPr sz="1400" b="1" spc="-10" dirty="0">
                <a:solidFill>
                  <a:srgbClr val="6F7371"/>
                </a:solidFill>
                <a:cs typeface="Arial"/>
              </a:rPr>
              <a:t>poo</a:t>
            </a:r>
            <a:r>
              <a:rPr sz="1400" b="1" dirty="0">
                <a:solidFill>
                  <a:srgbClr val="6F7371"/>
                </a:solidFill>
                <a:cs typeface="Arial"/>
              </a:rPr>
              <a:t>l</a:t>
            </a:r>
            <a:endParaRPr sz="14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27439" y="1394173"/>
            <a:ext cx="8674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272"/>
            <a:r>
              <a:rPr sz="1400" b="1" spc="-5" dirty="0">
                <a:solidFill>
                  <a:srgbClr val="6F7371"/>
                </a:solidFill>
                <a:cs typeface="Arial"/>
              </a:rPr>
              <a:t>Marketing</a:t>
            </a:r>
            <a:endParaRPr sz="14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06649" y="1388173"/>
            <a:ext cx="122047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272"/>
            <a:r>
              <a:rPr lang="en-US" sz="1400" b="1" dirty="0">
                <a:solidFill>
                  <a:srgbClr val="6F7371"/>
                </a:solidFill>
                <a:cs typeface="Arial"/>
              </a:rPr>
              <a:t>Shuttle </a:t>
            </a:r>
            <a:r>
              <a:rPr sz="1400" b="1" spc="-5" dirty="0">
                <a:solidFill>
                  <a:srgbClr val="6F7371"/>
                </a:solidFill>
                <a:cs typeface="Arial"/>
              </a:rPr>
              <a:t>Pilot</a:t>
            </a:r>
            <a:endParaRPr sz="14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00144" y="836677"/>
            <a:ext cx="801624" cy="4400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46607" y="865250"/>
            <a:ext cx="723899" cy="4434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926069" y="836677"/>
            <a:ext cx="466343" cy="3943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8188" y="1339570"/>
            <a:ext cx="15735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2075" algn="ctr" defTabSz="914272"/>
            <a:r>
              <a:rPr sz="1400" b="1" dirty="0">
                <a:solidFill>
                  <a:srgbClr val="6F7371"/>
                </a:solidFill>
                <a:cs typeface="Arial"/>
              </a:rPr>
              <a:t>Implement</a:t>
            </a:r>
            <a:endParaRPr sz="1400" dirty="0">
              <a:solidFill>
                <a:srgbClr val="707372"/>
              </a:solidFill>
              <a:cs typeface="Arial"/>
            </a:endParaRPr>
          </a:p>
          <a:p>
            <a:pPr marR="46990" algn="ctr" defTabSz="914272"/>
            <a:r>
              <a:rPr sz="1400" b="1" spc="-5" dirty="0">
                <a:solidFill>
                  <a:srgbClr val="6F7371"/>
                </a:solidFill>
                <a:cs typeface="Arial"/>
              </a:rPr>
              <a:t>Flexible</a:t>
            </a:r>
            <a:r>
              <a:rPr sz="1400" b="1" spc="-85" dirty="0">
                <a:solidFill>
                  <a:srgbClr val="6F7371"/>
                </a:solidFill>
                <a:cs typeface="Arial"/>
              </a:rPr>
              <a:t> </a:t>
            </a:r>
            <a:r>
              <a:rPr sz="1400" b="1" spc="-5" dirty="0">
                <a:solidFill>
                  <a:srgbClr val="6F7371"/>
                </a:solidFill>
                <a:cs typeface="Arial"/>
              </a:rPr>
              <a:t>culture</a:t>
            </a:r>
            <a:endParaRPr sz="14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0374" y="3796665"/>
            <a:ext cx="1700119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-5" dirty="0">
                <a:solidFill>
                  <a:srgbClr val="D96932"/>
                </a:solidFill>
                <a:cs typeface="Arial"/>
              </a:rPr>
              <a:t>Many employee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s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 live </a:t>
            </a:r>
            <a:r>
              <a:rPr sz="800" dirty="0">
                <a:solidFill>
                  <a:srgbClr val="D96932"/>
                </a:solidFill>
                <a:cs typeface="Arial"/>
              </a:rPr>
              <a:t>outside of the  transit s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ystem</a:t>
            </a:r>
            <a:r>
              <a:rPr sz="800" dirty="0">
                <a:solidFill>
                  <a:srgbClr val="D96932"/>
                </a:solidFill>
                <a:cs typeface="Arial"/>
              </a:rPr>
              <a:t>,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leading </a:t>
            </a:r>
            <a:r>
              <a:rPr sz="800" dirty="0">
                <a:solidFill>
                  <a:srgbClr val="D96932"/>
                </a:solidFill>
                <a:cs typeface="Arial"/>
              </a:rPr>
              <a:t>to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longer </a:t>
            </a:r>
            <a:r>
              <a:rPr sz="800" dirty="0">
                <a:solidFill>
                  <a:srgbClr val="D96932"/>
                </a:solidFill>
                <a:cs typeface="Arial"/>
              </a:rPr>
              <a:t>commute  times, but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a </a:t>
            </a:r>
            <a:r>
              <a:rPr sz="800" dirty="0">
                <a:solidFill>
                  <a:srgbClr val="D96932"/>
                </a:solidFill>
                <a:cs typeface="Arial"/>
              </a:rPr>
              <a:t>better</a:t>
            </a:r>
            <a:r>
              <a:rPr sz="800" spc="-130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opportunity  for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flexible</a:t>
            </a:r>
            <a:r>
              <a:rPr sz="800" spc="-85" dirty="0">
                <a:solidFill>
                  <a:srgbClr val="D96932"/>
                </a:solidFill>
                <a:cs typeface="Arial"/>
              </a:rPr>
              <a:t>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work.</a:t>
            </a:r>
            <a:endParaRPr lang="en-US" sz="800" spc="-5" dirty="0">
              <a:solidFill>
                <a:srgbClr val="D96932"/>
              </a:solidFill>
              <a:cs typeface="Arial"/>
            </a:endParaRPr>
          </a:p>
          <a:p>
            <a:pPr marL="12700" marR="5080" defTabSz="914272"/>
            <a:endParaRPr lang="en-US" sz="800" spc="-5" dirty="0">
              <a:solidFill>
                <a:srgbClr val="D96932"/>
              </a:solidFill>
              <a:cs typeface="Arial"/>
            </a:endParaRPr>
          </a:p>
          <a:p>
            <a:pPr marL="12700" marR="5080" defTabSz="914272"/>
            <a:r>
              <a:rPr lang="en-US" sz="800" spc="-5" dirty="0">
                <a:solidFill>
                  <a:srgbClr val="D96932"/>
                </a:solidFill>
                <a:cs typeface="Arial"/>
              </a:rPr>
              <a:t>Over 98%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of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employees would  work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from home 1+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days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per 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week.</a:t>
            </a:r>
            <a:endParaRPr lang="en-US" sz="800" dirty="0">
              <a:solidFill>
                <a:srgbClr val="D96932"/>
              </a:solidFill>
              <a:cs typeface="Arial"/>
            </a:endParaRPr>
          </a:p>
          <a:p>
            <a:pPr marL="12700" marR="5080" defTabSz="914272"/>
            <a:endParaRPr sz="800" dirty="0">
              <a:solidFill>
                <a:srgbClr val="D96932"/>
              </a:solidFill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0375" y="1814156"/>
            <a:ext cx="1656072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spc="-5" dirty="0">
                <a:solidFill>
                  <a:srgbClr val="707372"/>
                </a:solidFill>
                <a:cs typeface="Arial"/>
              </a:rPr>
              <a:t>E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mployees </a:t>
            </a:r>
            <a:r>
              <a:rPr lang="en-US" sz="800" dirty="0">
                <a:solidFill>
                  <a:srgbClr val="707372"/>
                </a:solidFill>
                <a:cs typeface="Arial"/>
              </a:rPr>
              <a:t>can</a:t>
            </a:r>
            <a:r>
              <a:rPr sz="800" dirty="0">
                <a:solidFill>
                  <a:srgbClr val="707372"/>
                </a:solidFill>
                <a:cs typeface="Arial"/>
              </a:rPr>
              <a:t>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work</a:t>
            </a:r>
            <a:r>
              <a:rPr sz="800" spc="-7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from  home,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alternative </a:t>
            </a:r>
            <a:r>
              <a:rPr sz="800" dirty="0">
                <a:solidFill>
                  <a:srgbClr val="707372"/>
                </a:solidFill>
                <a:cs typeface="Arial"/>
              </a:rPr>
              <a:t>locations,  staggering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days </a:t>
            </a:r>
            <a:r>
              <a:rPr sz="800" dirty="0">
                <a:solidFill>
                  <a:srgbClr val="707372"/>
                </a:solidFill>
                <a:cs typeface="Arial"/>
              </a:rPr>
              <a:t>based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on  </a:t>
            </a:r>
            <a:r>
              <a:rPr sz="800" dirty="0">
                <a:solidFill>
                  <a:srgbClr val="707372"/>
                </a:solidFill>
                <a:cs typeface="Arial"/>
              </a:rPr>
              <a:t>department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and job  </a:t>
            </a:r>
            <a:r>
              <a:rPr sz="800" dirty="0">
                <a:solidFill>
                  <a:srgbClr val="707372"/>
                </a:solidFill>
                <a:cs typeface="Arial"/>
              </a:rPr>
              <a:t>responsibility to ensure  business continuity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and </a:t>
            </a:r>
            <a:r>
              <a:rPr sz="800" dirty="0">
                <a:solidFill>
                  <a:srgbClr val="707372"/>
                </a:solidFill>
                <a:cs typeface="Arial"/>
              </a:rPr>
              <a:t>in-  office</a:t>
            </a:r>
            <a:r>
              <a:rPr sz="800" spc="-11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presence.</a:t>
            </a:r>
            <a:endParaRPr lang="en-US" sz="800" dirty="0">
              <a:solidFill>
                <a:srgbClr val="707372"/>
              </a:solidFill>
              <a:cs typeface="Arial"/>
            </a:endParaRPr>
          </a:p>
          <a:p>
            <a:pPr marL="12700" marR="5080" defTabSz="914272"/>
            <a:r>
              <a:rPr lang="en-US" sz="800" i="1" dirty="0">
                <a:solidFill>
                  <a:srgbClr val="707372"/>
                </a:solidFill>
                <a:cs typeface="Arial"/>
              </a:rPr>
              <a:t>Aligns with HR Flexible Work Recommendations</a:t>
            </a:r>
            <a:endParaRPr sz="800" i="1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0374" y="2774204"/>
            <a:ext cx="165607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5" dirty="0">
                <a:solidFill>
                  <a:srgbClr val="707372"/>
                </a:solidFill>
                <a:cs typeface="Arial"/>
              </a:rPr>
              <a:t>Work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with </a:t>
            </a:r>
            <a:r>
              <a:rPr sz="800" dirty="0">
                <a:solidFill>
                  <a:srgbClr val="707372"/>
                </a:solidFill>
                <a:cs typeface="Arial"/>
              </a:rPr>
              <a:t>management to  condense meetings to the  middle of the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day, allowing  employees with </a:t>
            </a:r>
            <a:r>
              <a:rPr sz="800" dirty="0">
                <a:solidFill>
                  <a:srgbClr val="707372"/>
                </a:solidFill>
                <a:cs typeface="Arial"/>
              </a:rPr>
              <a:t>the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flexibility to  arrive and leave </a:t>
            </a:r>
            <a:r>
              <a:rPr sz="800" dirty="0">
                <a:solidFill>
                  <a:srgbClr val="707372"/>
                </a:solidFill>
                <a:cs typeface="Arial"/>
              </a:rPr>
              <a:t>based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on </a:t>
            </a:r>
            <a:r>
              <a:rPr sz="800" dirty="0">
                <a:solidFill>
                  <a:srgbClr val="707372"/>
                </a:solidFill>
                <a:cs typeface="Arial"/>
              </a:rPr>
              <a:t>the  train or bus schedule or to  match their carpool</a:t>
            </a:r>
            <a:r>
              <a:rPr sz="800" spc="-15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partners.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953514" y="1371791"/>
            <a:ext cx="17259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7985" marR="387350" indent="-116205" defTabSz="914272"/>
            <a:r>
              <a:rPr sz="1400" b="1" spc="-10" dirty="0">
                <a:solidFill>
                  <a:srgbClr val="6F7371"/>
                </a:solidFill>
                <a:cs typeface="Arial"/>
              </a:rPr>
              <a:t>Non</a:t>
            </a:r>
            <a:r>
              <a:rPr sz="1400" b="1" dirty="0">
                <a:solidFill>
                  <a:srgbClr val="6F7371"/>
                </a:solidFill>
                <a:cs typeface="Arial"/>
              </a:rPr>
              <a:t>-Parki</a:t>
            </a:r>
            <a:r>
              <a:rPr sz="1400" b="1" spc="-10" dirty="0">
                <a:solidFill>
                  <a:srgbClr val="6F7371"/>
                </a:solidFill>
                <a:cs typeface="Arial"/>
              </a:rPr>
              <a:t>n</a:t>
            </a:r>
            <a:r>
              <a:rPr sz="1400" b="1" dirty="0">
                <a:solidFill>
                  <a:srgbClr val="6F7371"/>
                </a:solidFill>
                <a:cs typeface="Arial"/>
              </a:rPr>
              <a:t>g  </a:t>
            </a:r>
            <a:r>
              <a:rPr sz="1400" b="1" spc="-5" dirty="0">
                <a:solidFill>
                  <a:srgbClr val="6F7371"/>
                </a:solidFill>
                <a:cs typeface="Arial"/>
              </a:rPr>
              <a:t>Incentives</a:t>
            </a:r>
            <a:endParaRPr sz="14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81061" y="3134201"/>
            <a:ext cx="171323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-5" dirty="0">
                <a:solidFill>
                  <a:srgbClr val="D96932"/>
                </a:solidFill>
                <a:cs typeface="Arial"/>
              </a:rPr>
              <a:t>More </a:t>
            </a:r>
            <a:r>
              <a:rPr sz="800" dirty="0">
                <a:solidFill>
                  <a:srgbClr val="D96932"/>
                </a:solidFill>
                <a:cs typeface="Arial"/>
              </a:rPr>
              <a:t>than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30% </a:t>
            </a:r>
            <a:r>
              <a:rPr sz="800" dirty="0">
                <a:solidFill>
                  <a:srgbClr val="D96932"/>
                </a:solidFill>
                <a:cs typeface="Arial"/>
              </a:rPr>
              <a:t>of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employees</a:t>
            </a:r>
            <a:r>
              <a:rPr sz="800" spc="-70" dirty="0">
                <a:solidFill>
                  <a:srgbClr val="D96932"/>
                </a:solidFill>
                <a:cs typeface="Arial"/>
              </a:rPr>
              <a:t>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live 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within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10 </a:t>
            </a:r>
            <a:r>
              <a:rPr sz="800" dirty="0">
                <a:solidFill>
                  <a:srgbClr val="D96932"/>
                </a:solidFill>
                <a:cs typeface="Arial"/>
              </a:rPr>
              <a:t>miles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of Ravinia</a:t>
            </a:r>
            <a:r>
              <a:rPr sz="800" dirty="0">
                <a:solidFill>
                  <a:srgbClr val="D96932"/>
                </a:solidFill>
                <a:cs typeface="Arial"/>
              </a:rPr>
              <a:t>.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A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significant percentage of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employees live along </a:t>
            </a:r>
            <a:r>
              <a:rPr sz="800" spc="-10" dirty="0">
                <a:solidFill>
                  <a:srgbClr val="D96932"/>
                </a:solidFill>
                <a:cs typeface="Arial"/>
              </a:rPr>
              <a:t>MARTA,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and </a:t>
            </a:r>
            <a:r>
              <a:rPr sz="800" dirty="0">
                <a:solidFill>
                  <a:srgbClr val="D96932"/>
                </a:solidFill>
                <a:cs typeface="Arial"/>
              </a:rPr>
              <a:t>more are located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within </a:t>
            </a:r>
            <a:r>
              <a:rPr sz="800" dirty="0">
                <a:solidFill>
                  <a:srgbClr val="D96932"/>
                </a:solidFill>
                <a:cs typeface="Arial"/>
              </a:rPr>
              <a:t>the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average </a:t>
            </a:r>
            <a:r>
              <a:rPr sz="800" dirty="0">
                <a:solidFill>
                  <a:srgbClr val="D96932"/>
                </a:solidFill>
                <a:cs typeface="Arial"/>
              </a:rPr>
              <a:t>distance from the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GRTA  Xpress </a:t>
            </a:r>
            <a:r>
              <a:rPr sz="800" dirty="0">
                <a:solidFill>
                  <a:srgbClr val="D96932"/>
                </a:solidFill>
                <a:cs typeface="Arial"/>
              </a:rPr>
              <a:t>bus park and ride</a:t>
            </a:r>
            <a:r>
              <a:rPr sz="800" spc="-114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lots.</a:t>
            </a:r>
            <a:endParaRPr lang="en-US" sz="800" dirty="0">
              <a:solidFill>
                <a:srgbClr val="D96932"/>
              </a:solidFill>
              <a:cs typeface="Arial"/>
            </a:endParaRPr>
          </a:p>
          <a:p>
            <a:pPr marL="12700" marR="5080" defTabSz="914272"/>
            <a:endParaRPr lang="en-US" sz="800" dirty="0">
              <a:solidFill>
                <a:srgbClr val="D96932"/>
              </a:solidFill>
              <a:cs typeface="Arial"/>
            </a:endParaRPr>
          </a:p>
          <a:p>
            <a:pPr marL="12700" marR="5080" defTabSz="914272"/>
            <a:r>
              <a:rPr lang="en-US" sz="800" spc="-5" dirty="0">
                <a:solidFill>
                  <a:srgbClr val="D96932"/>
                </a:solidFill>
                <a:cs typeface="Arial"/>
              </a:rPr>
              <a:t>44%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are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willing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to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ride an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IHG 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provided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Van Pool,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30%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are more  likely to take the bus/ train if  offered a free transit pass. 19%</a:t>
            </a:r>
            <a:r>
              <a:rPr lang="en-US" sz="800" spc="-155" dirty="0">
                <a:solidFill>
                  <a:srgbClr val="D96932"/>
                </a:solidFill>
                <a:cs typeface="Arial"/>
              </a:rPr>
              <a:t>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is  willing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to carpool for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a </a:t>
            </a:r>
            <a:r>
              <a:rPr lang="en-US" sz="800" dirty="0">
                <a:solidFill>
                  <a:srgbClr val="D96932"/>
                </a:solidFill>
                <a:cs typeface="Arial"/>
              </a:rPr>
              <a:t>small cash  incentive.</a:t>
            </a:r>
          </a:p>
          <a:p>
            <a:pPr marL="12700" marR="5080" defTabSz="914272"/>
            <a:endParaRPr sz="800" dirty="0">
              <a:solidFill>
                <a:srgbClr val="D96932"/>
              </a:solidFill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81061" y="1814156"/>
            <a:ext cx="1725295" cy="1290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2705" defTabSz="914272"/>
            <a:r>
              <a:rPr lang="en-US" sz="800" dirty="0">
                <a:solidFill>
                  <a:srgbClr val="707372"/>
                </a:solidFill>
                <a:cs typeface="Arial"/>
              </a:rPr>
              <a:t>Provide cash incentive for employees to give up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parking at the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Ravinia</a:t>
            </a:r>
            <a:r>
              <a:rPr lang="en-US" sz="800" spc="-5" dirty="0">
                <a:solidFill>
                  <a:srgbClr val="707372"/>
                </a:solidFill>
                <a:cs typeface="Arial"/>
              </a:rPr>
              <a:t>.  S</a:t>
            </a:r>
            <a:r>
              <a:rPr sz="800" dirty="0">
                <a:solidFill>
                  <a:srgbClr val="707372"/>
                </a:solidFill>
                <a:cs typeface="Arial"/>
              </a:rPr>
              <a:t>upport this by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providing  </a:t>
            </a:r>
            <a:r>
              <a:rPr sz="800" dirty="0">
                <a:solidFill>
                  <a:srgbClr val="707372"/>
                </a:solidFill>
                <a:cs typeface="Arial"/>
              </a:rPr>
              <a:t>assistance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with alternative  </a:t>
            </a:r>
            <a:r>
              <a:rPr sz="800" dirty="0">
                <a:solidFill>
                  <a:srgbClr val="707372"/>
                </a:solidFill>
                <a:cs typeface="Arial"/>
              </a:rPr>
              <a:t>commuter options </a:t>
            </a:r>
            <a:r>
              <a:rPr sz="700" spc="-5" dirty="0">
                <a:solidFill>
                  <a:srgbClr val="707372"/>
                </a:solidFill>
                <a:cs typeface="Arial"/>
              </a:rPr>
              <a:t>(</a:t>
            </a:r>
            <a:r>
              <a:rPr sz="800" dirty="0">
                <a:solidFill>
                  <a:srgbClr val="707372"/>
                </a:solidFill>
                <a:cs typeface="Arial"/>
              </a:rPr>
              <a:t>Carpool,  MARTA, GRTA, Biking/walking).</a:t>
            </a:r>
          </a:p>
          <a:p>
            <a:pPr marL="12700" defTabSz="914272">
              <a:lnSpc>
                <a:spcPts val="1075"/>
              </a:lnSpc>
            </a:pPr>
            <a:endParaRPr lang="en-US" sz="800" dirty="0">
              <a:solidFill>
                <a:srgbClr val="707372"/>
              </a:solidFill>
              <a:cs typeface="Arial"/>
            </a:endParaRPr>
          </a:p>
          <a:p>
            <a:pPr marL="12700" defTabSz="914272">
              <a:lnSpc>
                <a:spcPts val="1075"/>
              </a:lnSpc>
            </a:pPr>
            <a:r>
              <a:rPr lang="en-US" sz="800" spc="-5" dirty="0">
                <a:solidFill>
                  <a:srgbClr val="707372"/>
                </a:solidFill>
                <a:cs typeface="Arial"/>
              </a:rPr>
              <a:t>P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rovide </a:t>
            </a:r>
            <a:r>
              <a:rPr lang="en-US" sz="800" dirty="0">
                <a:solidFill>
                  <a:srgbClr val="707372"/>
                </a:solidFill>
                <a:cs typeface="Arial"/>
              </a:rPr>
              <a:t>two </a:t>
            </a:r>
            <a:r>
              <a:rPr sz="800" dirty="0">
                <a:solidFill>
                  <a:srgbClr val="707372"/>
                </a:solidFill>
                <a:cs typeface="Arial"/>
              </a:rPr>
              <a:t>parking passes/month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and provide 5 </a:t>
            </a:r>
            <a:r>
              <a:rPr sz="800" dirty="0">
                <a:solidFill>
                  <a:srgbClr val="707372"/>
                </a:solidFill>
                <a:cs typeface="Arial"/>
              </a:rPr>
              <a:t>“Guaranteed</a:t>
            </a:r>
            <a:r>
              <a:rPr sz="800" spc="-85" dirty="0">
                <a:solidFill>
                  <a:srgbClr val="707372"/>
                </a:solidFill>
                <a:cs typeface="Arial"/>
              </a:rPr>
              <a:t>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ride</a:t>
            </a:r>
            <a:r>
              <a:rPr lang="en-US" sz="800" spc="-5" dirty="0">
                <a:solidFill>
                  <a:srgbClr val="707372"/>
                </a:solidFill>
                <a:cs typeface="Arial"/>
              </a:rPr>
              <a:t> </a:t>
            </a:r>
            <a:r>
              <a:rPr lang="en-US" sz="800" dirty="0">
                <a:solidFill>
                  <a:srgbClr val="707372"/>
                </a:solidFill>
                <a:cs typeface="Arial"/>
              </a:rPr>
              <a:t>home”  through</a:t>
            </a:r>
            <a:r>
              <a:rPr lang="en-US" sz="800" spc="-140" dirty="0">
                <a:solidFill>
                  <a:srgbClr val="707372"/>
                </a:solidFill>
                <a:cs typeface="Arial"/>
              </a:rPr>
              <a:t> </a:t>
            </a:r>
            <a:r>
              <a:rPr lang="en-US" sz="800" spc="-5" dirty="0">
                <a:solidFill>
                  <a:srgbClr val="707372"/>
                </a:solidFill>
                <a:cs typeface="Arial"/>
              </a:rPr>
              <a:t>GDOT</a:t>
            </a:r>
            <a:endParaRPr sz="8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8759" y="4694531"/>
            <a:ext cx="866648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272">
              <a:tabLst>
                <a:tab pos="1727200" algn="l"/>
                <a:tab pos="8653145" algn="l"/>
              </a:tabLst>
            </a:pPr>
            <a:r>
              <a:rPr sz="800" u="sng" dirty="0">
                <a:solidFill>
                  <a:srgbClr val="707372"/>
                </a:solidFill>
                <a:latin typeface="Times New Roman"/>
                <a:cs typeface="Times New Roman"/>
              </a:rPr>
              <a:t> 	</a:t>
            </a:r>
            <a:r>
              <a:rPr sz="800" u="sng" spc="-5" dirty="0">
                <a:solidFill>
                  <a:srgbClr val="707372"/>
                </a:solidFill>
                <a:cs typeface="Arial"/>
              </a:rPr>
              <a:t>	</a:t>
            </a:r>
            <a:endParaRPr sz="8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57674" y="3596297"/>
            <a:ext cx="161226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-5" dirty="0">
                <a:solidFill>
                  <a:srgbClr val="D96932"/>
                </a:solidFill>
                <a:cs typeface="Arial"/>
              </a:rPr>
              <a:t>There </a:t>
            </a:r>
            <a:r>
              <a:rPr sz="800" dirty="0">
                <a:solidFill>
                  <a:srgbClr val="D96932"/>
                </a:solidFill>
                <a:cs typeface="Arial"/>
              </a:rPr>
              <a:t>is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a </a:t>
            </a:r>
            <a:r>
              <a:rPr sz="800" dirty="0">
                <a:solidFill>
                  <a:srgbClr val="D96932"/>
                </a:solidFill>
                <a:cs typeface="Arial"/>
              </a:rPr>
              <a:t>dense population of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employees </a:t>
            </a:r>
            <a:r>
              <a:rPr sz="800" dirty="0">
                <a:solidFill>
                  <a:srgbClr val="D96932"/>
                </a:solidFill>
                <a:cs typeface="Arial"/>
              </a:rPr>
              <a:t>located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within</a:t>
            </a:r>
            <a:r>
              <a:rPr sz="800" spc="-85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close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proximity </a:t>
            </a:r>
            <a:r>
              <a:rPr sz="800" dirty="0">
                <a:solidFill>
                  <a:srgbClr val="D96932"/>
                </a:solidFill>
                <a:cs typeface="Arial"/>
              </a:rPr>
              <a:t>of</a:t>
            </a:r>
            <a:r>
              <a:rPr sz="800" spc="-35" dirty="0">
                <a:solidFill>
                  <a:srgbClr val="D96932"/>
                </a:solidFill>
                <a:cs typeface="Arial"/>
              </a:rPr>
              <a:t>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colleagues.</a:t>
            </a:r>
            <a:endParaRPr sz="800" dirty="0">
              <a:solidFill>
                <a:srgbClr val="D96932"/>
              </a:solidFill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57675" y="4068262"/>
            <a:ext cx="161226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-5" dirty="0">
                <a:solidFill>
                  <a:srgbClr val="D96932"/>
                </a:solidFill>
                <a:cs typeface="Arial"/>
              </a:rPr>
              <a:t>28% </a:t>
            </a:r>
            <a:r>
              <a:rPr sz="800" dirty="0">
                <a:solidFill>
                  <a:srgbClr val="D96932"/>
                </a:solidFill>
                <a:cs typeface="Arial"/>
              </a:rPr>
              <a:t>of respondents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would be  </a:t>
            </a:r>
            <a:r>
              <a:rPr sz="800" dirty="0">
                <a:solidFill>
                  <a:srgbClr val="D96932"/>
                </a:solidFill>
                <a:cs typeface="Arial"/>
              </a:rPr>
              <a:t>more likely to carpool if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provided </a:t>
            </a:r>
            <a:r>
              <a:rPr sz="800" dirty="0">
                <a:solidFill>
                  <a:srgbClr val="D96932"/>
                </a:solidFill>
                <a:cs typeface="Arial"/>
              </a:rPr>
              <a:t>assistance finding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a  </a:t>
            </a:r>
            <a:r>
              <a:rPr sz="800" dirty="0">
                <a:solidFill>
                  <a:srgbClr val="D96932"/>
                </a:solidFill>
                <a:cs typeface="Arial"/>
              </a:rPr>
              <a:t>carpool partner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with whom</a:t>
            </a:r>
            <a:r>
              <a:rPr sz="800" spc="-120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they  could share the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driving  responsibilities.</a:t>
            </a:r>
            <a:endParaRPr sz="800" dirty="0">
              <a:solidFill>
                <a:srgbClr val="D96932"/>
              </a:solidFill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57675" y="1814156"/>
            <a:ext cx="160972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dirty="0">
                <a:solidFill>
                  <a:srgbClr val="707372"/>
                </a:solidFill>
                <a:cs typeface="Arial"/>
              </a:rPr>
              <a:t>I</a:t>
            </a:r>
            <a:r>
              <a:rPr sz="800" dirty="0">
                <a:solidFill>
                  <a:srgbClr val="707372"/>
                </a:solidFill>
                <a:cs typeface="Arial"/>
              </a:rPr>
              <a:t>mplement 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an </a:t>
            </a:r>
            <a:r>
              <a:rPr sz="800" dirty="0">
                <a:solidFill>
                  <a:srgbClr val="707372"/>
                </a:solidFill>
                <a:cs typeface="Arial"/>
              </a:rPr>
              <a:t>IHG-based carpool  program,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utilizing existing  </a:t>
            </a:r>
            <a:r>
              <a:rPr sz="800" dirty="0">
                <a:solidFill>
                  <a:srgbClr val="707372"/>
                </a:solidFill>
                <a:cs typeface="Arial"/>
              </a:rPr>
              <a:t>technology to connect</a:t>
            </a:r>
            <a:r>
              <a:rPr sz="800" spc="-15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potential 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ride</a:t>
            </a:r>
            <a:r>
              <a:rPr sz="800" spc="-8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matches.</a:t>
            </a:r>
          </a:p>
          <a:p>
            <a:pPr marL="12700" marR="20320" defTabSz="914272"/>
            <a:r>
              <a:rPr sz="800" dirty="0">
                <a:solidFill>
                  <a:srgbClr val="707372"/>
                </a:solidFill>
                <a:cs typeface="Arial"/>
              </a:rPr>
              <a:t>Insight into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arrival </a:t>
            </a:r>
            <a:r>
              <a:rPr sz="800" dirty="0">
                <a:solidFill>
                  <a:srgbClr val="707372"/>
                </a:solidFill>
                <a:cs typeface="Arial"/>
              </a:rPr>
              <a:t>times,</a:t>
            </a:r>
            <a:r>
              <a:rPr sz="800" spc="-120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stops,  schedules: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on </a:t>
            </a:r>
            <a:r>
              <a:rPr sz="800" dirty="0">
                <a:solidFill>
                  <a:srgbClr val="707372"/>
                </a:solidFill>
                <a:cs typeface="Arial"/>
              </a:rPr>
              <a:t>mobile, onsite 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TV’s, website, </a:t>
            </a:r>
            <a:r>
              <a:rPr sz="800" dirty="0">
                <a:solidFill>
                  <a:srgbClr val="707372"/>
                </a:solidFill>
                <a:cs typeface="Arial"/>
              </a:rPr>
              <a:t>etc. to increase 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awareness and </a:t>
            </a:r>
            <a:r>
              <a:rPr sz="800" dirty="0">
                <a:solidFill>
                  <a:srgbClr val="707372"/>
                </a:solidFill>
                <a:cs typeface="Arial"/>
              </a:rPr>
              <a:t>easy usage/  accessibility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57674" y="3040618"/>
            <a:ext cx="161226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sz="800" spc="-5" dirty="0">
                <a:solidFill>
                  <a:srgbClr val="707372"/>
                </a:solidFill>
                <a:cs typeface="Arial"/>
              </a:rPr>
              <a:t>Incentivize </a:t>
            </a:r>
            <a:r>
              <a:rPr sz="800" dirty="0">
                <a:solidFill>
                  <a:srgbClr val="707372"/>
                </a:solidFill>
                <a:cs typeface="Arial"/>
              </a:rPr>
              <a:t>carpool partners</a:t>
            </a:r>
            <a:r>
              <a:rPr sz="800" spc="-114" dirty="0">
                <a:solidFill>
                  <a:srgbClr val="707372"/>
                </a:solidFill>
                <a:cs typeface="Arial"/>
              </a:rPr>
              <a:t> </a:t>
            </a:r>
            <a:r>
              <a:rPr lang="en-US" sz="800" dirty="0">
                <a:solidFill>
                  <a:srgbClr val="707372"/>
                </a:solidFill>
                <a:cs typeface="Arial"/>
              </a:rPr>
              <a:t>via cash incentive to relinquish parking.</a:t>
            </a:r>
            <a:endParaRPr sz="8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77300" y="1814156"/>
            <a:ext cx="162750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9225" defTabSz="914272"/>
            <a:r>
              <a:rPr sz="800" dirty="0">
                <a:solidFill>
                  <a:srgbClr val="707372"/>
                </a:solidFill>
                <a:cs typeface="Arial"/>
              </a:rPr>
              <a:t>Kick off/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Market </a:t>
            </a:r>
            <a:r>
              <a:rPr sz="800" dirty="0">
                <a:solidFill>
                  <a:srgbClr val="707372"/>
                </a:solidFill>
                <a:cs typeface="Arial"/>
              </a:rPr>
              <a:t>commute  program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in collaboration</a:t>
            </a:r>
            <a:r>
              <a:rPr sz="800" spc="-85" dirty="0">
                <a:solidFill>
                  <a:srgbClr val="707372"/>
                </a:solidFill>
                <a:cs typeface="Arial"/>
              </a:rPr>
              <a:t>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with  </a:t>
            </a:r>
            <a:r>
              <a:rPr sz="800" dirty="0">
                <a:solidFill>
                  <a:srgbClr val="707372"/>
                </a:solidFill>
                <a:cs typeface="Arial"/>
              </a:rPr>
              <a:t>Perimeter</a:t>
            </a:r>
            <a:r>
              <a:rPr sz="800" spc="-114" dirty="0">
                <a:solidFill>
                  <a:srgbClr val="707372"/>
                </a:solidFill>
                <a:cs typeface="Arial"/>
              </a:rPr>
              <a:t> </a:t>
            </a:r>
            <a:r>
              <a:rPr sz="800" dirty="0">
                <a:solidFill>
                  <a:srgbClr val="707372"/>
                </a:solidFill>
                <a:cs typeface="Arial"/>
              </a:rPr>
              <a:t>Connects.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7377300" y="2353983"/>
            <a:ext cx="16338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dirty="0">
                <a:solidFill>
                  <a:srgbClr val="707372"/>
                </a:solidFill>
                <a:cs typeface="Arial"/>
              </a:rPr>
              <a:t>I</a:t>
            </a:r>
            <a:r>
              <a:rPr sz="800" dirty="0">
                <a:solidFill>
                  <a:srgbClr val="707372"/>
                </a:solidFill>
                <a:cs typeface="Arial"/>
              </a:rPr>
              <a:t>nclude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all  </a:t>
            </a:r>
            <a:r>
              <a:rPr sz="800" dirty="0">
                <a:solidFill>
                  <a:srgbClr val="707372"/>
                </a:solidFill>
                <a:cs typeface="Arial"/>
              </a:rPr>
              <a:t>program information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in </a:t>
            </a:r>
            <a:r>
              <a:rPr sz="800" dirty="0">
                <a:solidFill>
                  <a:srgbClr val="707372"/>
                </a:solidFill>
                <a:cs typeface="Arial"/>
              </a:rPr>
              <a:t>the 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employee handbook/benefits  </a:t>
            </a:r>
            <a:r>
              <a:rPr sz="800" dirty="0">
                <a:solidFill>
                  <a:srgbClr val="707372"/>
                </a:solidFill>
                <a:cs typeface="Arial"/>
              </a:rPr>
              <a:t>package </a:t>
            </a:r>
            <a:r>
              <a:rPr sz="800" spc="-5" dirty="0">
                <a:solidFill>
                  <a:srgbClr val="707372"/>
                </a:solidFill>
                <a:cs typeface="Arial"/>
              </a:rPr>
              <a:t>and during onboarding  </a:t>
            </a:r>
            <a:r>
              <a:rPr sz="800" dirty="0">
                <a:solidFill>
                  <a:srgbClr val="707372"/>
                </a:solidFill>
                <a:cs typeface="Arial"/>
              </a:rPr>
              <a:t>at the same time as parking  instructions.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549626" y="1814156"/>
            <a:ext cx="145415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spc="-5" dirty="0">
                <a:solidFill>
                  <a:srgbClr val="707372"/>
                </a:solidFill>
                <a:cs typeface="Arial"/>
              </a:rPr>
              <a:t>Identify appropriate location in Alpharetta for pick up/drop off</a:t>
            </a:r>
            <a:r>
              <a:rPr sz="800" dirty="0">
                <a:solidFill>
                  <a:srgbClr val="707372"/>
                </a:solidFill>
                <a:cs typeface="Arial"/>
              </a:rPr>
              <a:t>.</a:t>
            </a:r>
            <a:r>
              <a:rPr lang="en-US" sz="800" dirty="0">
                <a:solidFill>
                  <a:srgbClr val="707372"/>
                </a:solidFill>
                <a:cs typeface="Arial"/>
              </a:rPr>
              <a:t>  Determine set schedule and offer a shuttle for employees with drop down desks and wi-fi.  </a:t>
            </a:r>
          </a:p>
          <a:p>
            <a:pPr marL="12700" marR="5080" defTabSz="914272"/>
            <a:endParaRPr lang="en-US" sz="800" dirty="0">
              <a:solidFill>
                <a:srgbClr val="707372"/>
              </a:solidFill>
              <a:cs typeface="Arial"/>
            </a:endParaRPr>
          </a:p>
          <a:p>
            <a:pPr marL="12700" marR="5080" defTabSz="914272"/>
            <a:r>
              <a:rPr lang="en-US" sz="800" dirty="0">
                <a:solidFill>
                  <a:srgbClr val="707372"/>
                </a:solidFill>
                <a:cs typeface="Arial"/>
              </a:rPr>
              <a:t>Long term decision on price to employee TBD.</a:t>
            </a:r>
            <a:endParaRPr sz="8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7034" y="813815"/>
            <a:ext cx="644651" cy="4846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953996" y="805814"/>
            <a:ext cx="598931" cy="4594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72"/>
            <a:endParaRPr dirty="0">
              <a:solidFill>
                <a:srgbClr val="707372"/>
              </a:solidFill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23769" y="4836691"/>
            <a:ext cx="1087120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272">
              <a:lnSpc>
                <a:spcPts val="910"/>
              </a:lnSpc>
            </a:pPr>
            <a:r>
              <a:rPr sz="700" spc="-5" dirty="0">
                <a:solidFill>
                  <a:srgbClr val="888888"/>
                </a:solidFill>
                <a:cs typeface="Arial"/>
              </a:rPr>
              <a:t>Private and</a:t>
            </a:r>
            <a:r>
              <a:rPr sz="700" spc="-45" dirty="0">
                <a:solidFill>
                  <a:srgbClr val="888888"/>
                </a:solidFill>
                <a:cs typeface="Arial"/>
              </a:rPr>
              <a:t> </a:t>
            </a:r>
            <a:r>
              <a:rPr sz="700" dirty="0">
                <a:solidFill>
                  <a:srgbClr val="888888"/>
                </a:solidFill>
                <a:cs typeface="Arial"/>
              </a:rPr>
              <a:t>confidential</a:t>
            </a:r>
            <a:endParaRPr sz="700" dirty="0">
              <a:solidFill>
                <a:srgbClr val="707372"/>
              </a:solidFill>
              <a:cs typeface="Arial"/>
            </a:endParaRPr>
          </a:p>
        </p:txBody>
      </p:sp>
      <p:sp>
        <p:nvSpPr>
          <p:cNvPr id="37" name="object 21"/>
          <p:cNvSpPr txBox="1"/>
          <p:nvPr/>
        </p:nvSpPr>
        <p:spPr>
          <a:xfrm>
            <a:off x="5579192" y="3593414"/>
            <a:ext cx="16002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dirty="0">
                <a:solidFill>
                  <a:srgbClr val="D96932"/>
                </a:solidFill>
                <a:cs typeface="Arial"/>
              </a:rPr>
              <a:t>A </a:t>
            </a:r>
            <a:r>
              <a:rPr sz="800" dirty="0">
                <a:solidFill>
                  <a:srgbClr val="D96932"/>
                </a:solidFill>
                <a:cs typeface="Arial"/>
              </a:rPr>
              <a:t>dense population of  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employees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 are</a:t>
            </a:r>
            <a:r>
              <a:rPr sz="800" spc="-5" dirty="0">
                <a:solidFill>
                  <a:srgbClr val="D96932"/>
                </a:solidFill>
                <a:cs typeface="Arial"/>
              </a:rPr>
              <a:t> </a:t>
            </a:r>
            <a:r>
              <a:rPr sz="800" dirty="0">
                <a:solidFill>
                  <a:srgbClr val="D96932"/>
                </a:solidFill>
                <a:cs typeface="Arial"/>
              </a:rPr>
              <a:t>located </a:t>
            </a:r>
            <a:r>
              <a:rPr lang="en-US" sz="800" spc="-5" dirty="0">
                <a:solidFill>
                  <a:srgbClr val="D96932"/>
                </a:solidFill>
                <a:cs typeface="Arial"/>
              </a:rPr>
              <a:t>in the Alpharetta area with high traffic congestion and limited commuting options.  A shuttle is becoming a leading practice for major companies.  Removing these drivers from the road would support traffic and parking reductions.</a:t>
            </a:r>
            <a:endParaRPr sz="800" dirty="0">
              <a:solidFill>
                <a:srgbClr val="D96932"/>
              </a:solidFill>
              <a:cs typeface="Arial"/>
            </a:endParaRPr>
          </a:p>
        </p:txBody>
      </p:sp>
      <p:sp>
        <p:nvSpPr>
          <p:cNvPr id="38" name="object 26"/>
          <p:cNvSpPr txBox="1"/>
          <p:nvPr/>
        </p:nvSpPr>
        <p:spPr>
          <a:xfrm>
            <a:off x="7463945" y="4335475"/>
            <a:ext cx="163385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272"/>
            <a:r>
              <a:rPr lang="en-US" sz="800" dirty="0" smtClean="0">
                <a:solidFill>
                  <a:srgbClr val="707372"/>
                </a:solidFill>
                <a:cs typeface="Arial"/>
              </a:rPr>
              <a:t>KEY </a:t>
            </a:r>
            <a:r>
              <a:rPr lang="en-US" sz="800" spc="-5" dirty="0" smtClean="0">
                <a:solidFill>
                  <a:srgbClr val="707372"/>
                </a:solidFill>
                <a:cs typeface="Arial"/>
              </a:rPr>
              <a:t>Recommendation</a:t>
            </a:r>
            <a:endParaRPr lang="en-US" sz="800" spc="-5" dirty="0">
              <a:solidFill>
                <a:srgbClr val="707372"/>
              </a:solidFill>
              <a:cs typeface="Arial"/>
            </a:endParaRPr>
          </a:p>
          <a:p>
            <a:pPr marL="12700" marR="5080" defTabSz="914272"/>
            <a:r>
              <a:rPr lang="en-US" sz="800" spc="-5" dirty="0">
                <a:solidFill>
                  <a:srgbClr val="D96932"/>
                </a:solidFill>
                <a:cs typeface="Arial"/>
              </a:rPr>
              <a:t>Rationale</a:t>
            </a:r>
            <a:endParaRPr sz="800" dirty="0">
              <a:solidFill>
                <a:srgbClr val="D9693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4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Kristen Greig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Program Management Office Specialist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pPr marL="257072" indent="-257072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</a:rPr>
              <a:t>First MBUSA new hire in Atlanta in March 2015</a:t>
            </a:r>
          </a:p>
          <a:p>
            <a:pPr marL="257072" indent="-257072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</a:rPr>
              <a:t>PM for “Project Eagle”</a:t>
            </a:r>
          </a:p>
          <a:p>
            <a:pPr marL="257072" indent="-257072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</a:rPr>
              <a:t>GT Graduate + MBA Candidate</a:t>
            </a:r>
          </a:p>
          <a:p>
            <a:pPr marL="257072" indent="-257072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</a:rPr>
              <a:t>Worked for Southern Company at Plant </a:t>
            </a:r>
            <a:r>
              <a:rPr lang="en-US" sz="2000" dirty="0" err="1" smtClean="0">
                <a:solidFill>
                  <a:schemeClr val="bg1"/>
                </a:solidFill>
              </a:rPr>
              <a:t>Vogtle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57072" indent="-257072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</a:rPr>
              <a:t>Daily MARTA rider + 1-car family</a:t>
            </a:r>
          </a:p>
          <a:p>
            <a:pPr marL="257072" indent="-257072">
              <a:buFontTx/>
              <a:buChar char="-"/>
            </a:pPr>
            <a:endParaRPr lang="en-US" dirty="0" smtClean="0"/>
          </a:p>
          <a:p>
            <a:pPr marL="257072" indent="-257072">
              <a:buFontTx/>
              <a:buChar char="-"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D1D1349-391B-44DC-865F-5996B3E40F26}" type="slidenum">
              <a:rPr lang="en-GB" noProof="0" smtClean="0"/>
              <a:pPr/>
              <a:t>2</a:t>
            </a:fld>
            <a:endParaRPr lang="en-GB" noProof="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59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81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Commuter Pilots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715000" y="-2609850"/>
            <a:ext cx="4797425" cy="7467576"/>
          </a:xfrm>
        </p:spPr>
        <p:txBody>
          <a:bodyPr/>
          <a:lstStyle/>
          <a:p>
            <a:r>
              <a:rPr lang="en-US" sz="55000" dirty="0"/>
              <a:t>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20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4F2ED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F4F2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0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90" y="167207"/>
            <a:ext cx="8324851" cy="584219"/>
          </a:xfrm>
        </p:spPr>
        <p:txBody>
          <a:bodyPr/>
          <a:lstStyle/>
          <a:p>
            <a:r>
              <a:rPr lang="en-US" spc="-5" dirty="0"/>
              <a:t>Pilot Proposal </a:t>
            </a:r>
            <a:r>
              <a:rPr lang="en-US" dirty="0"/>
              <a:t>for </a:t>
            </a:r>
            <a:r>
              <a:rPr lang="en-US" spc="-5" dirty="0"/>
              <a:t>Steering</a:t>
            </a:r>
            <a:r>
              <a:rPr lang="en-US" spc="-75" dirty="0"/>
              <a:t> </a:t>
            </a:r>
            <a:r>
              <a:rPr lang="en-US" spc="-5" dirty="0"/>
              <a:t>Committee</a:t>
            </a:r>
            <a:endParaRPr lang="en-US" dirty="0"/>
          </a:p>
        </p:txBody>
      </p:sp>
      <p:sp>
        <p:nvSpPr>
          <p:cNvPr id="7" name="object 8"/>
          <p:cNvSpPr txBox="1">
            <a:spLocks noGrp="1"/>
          </p:cNvSpPr>
          <p:nvPr>
            <p:ph idx="1"/>
          </p:nvPr>
        </p:nvSpPr>
        <p:spPr>
          <a:xfrm>
            <a:off x="6371888" y="1051408"/>
            <a:ext cx="2552659" cy="26673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12700" marR="399415"/>
            <a:r>
              <a:rPr sz="1100" b="1" i="1" dirty="0"/>
              <a:t>Group 2: </a:t>
            </a:r>
            <a:r>
              <a:rPr sz="1100" b="1" i="1" spc="-5" dirty="0"/>
              <a:t>Pilot </a:t>
            </a:r>
            <a:r>
              <a:rPr sz="1100" b="1" i="1" dirty="0"/>
              <a:t>IHG shuttle from </a:t>
            </a:r>
            <a:r>
              <a:rPr lang="en-US" sz="1100" b="1" i="1" dirty="0"/>
              <a:t> </a:t>
            </a:r>
            <a:r>
              <a:rPr sz="1100" b="1" i="1" dirty="0"/>
              <a:t>Alpharetta for four weeks.</a:t>
            </a:r>
            <a:r>
              <a:rPr sz="1100" b="1" i="1" spc="-145" dirty="0"/>
              <a:t> </a:t>
            </a:r>
            <a:r>
              <a:rPr sz="1100" b="1" i="1" dirty="0"/>
              <a:t>20-25  participants</a:t>
            </a:r>
          </a:p>
          <a:p>
            <a:pPr marL="12700"/>
            <a:endParaRPr lang="en-US" sz="1100" b="1" dirty="0"/>
          </a:p>
          <a:p>
            <a:pPr marL="12700">
              <a:spcBef>
                <a:spcPts val="0"/>
              </a:spcBef>
            </a:pPr>
            <a:r>
              <a:rPr sz="1100" b="1" dirty="0"/>
              <a:t>Details</a:t>
            </a:r>
            <a:r>
              <a:rPr sz="1100" b="0" dirty="0"/>
              <a:t>:</a:t>
            </a:r>
          </a:p>
          <a:p>
            <a:pPr marL="355600" marR="508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dirty="0"/>
              <a:t>Non-stop shuttle from P&amp;R location to office</a:t>
            </a:r>
          </a:p>
          <a:p>
            <a:pPr marL="355600" marR="508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dirty="0"/>
              <a:t>WIFI</a:t>
            </a:r>
          </a:p>
          <a:p>
            <a:pPr marL="355600" marR="508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dirty="0"/>
              <a:t>Front door drop off</a:t>
            </a:r>
            <a:endParaRPr sz="1100" b="0" dirty="0"/>
          </a:p>
          <a:p>
            <a:pPr marL="35560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dirty="0"/>
              <a:t>Two pick up</a:t>
            </a:r>
            <a:r>
              <a:rPr sz="1100" b="0" dirty="0"/>
              <a:t> </a:t>
            </a:r>
            <a:r>
              <a:rPr sz="1100" b="0" spc="-5" dirty="0"/>
              <a:t>times </a:t>
            </a:r>
            <a:r>
              <a:rPr lang="en-US" sz="1100" b="0" spc="-5" dirty="0"/>
              <a:t>in morning and afternoon</a:t>
            </a:r>
          </a:p>
          <a:p>
            <a:pPr marL="35560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spc="-5" dirty="0"/>
              <a:t>Sign up during IHG@Work Fair and identified employees through IHG Travel Survey</a:t>
            </a:r>
          </a:p>
          <a:p>
            <a:pPr marL="355600" indent="-342900">
              <a:spcBef>
                <a:spcPts val="0"/>
              </a:spcBef>
              <a:buChar char="•"/>
              <a:tabLst>
                <a:tab pos="355600" algn="l"/>
              </a:tabLst>
            </a:pPr>
            <a:r>
              <a:rPr lang="en-US" sz="1100" b="0" spc="-5" dirty="0"/>
              <a:t>Lunch &amp; Learn</a:t>
            </a:r>
            <a:endParaRPr sz="11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81280">
              <a:lnSpc>
                <a:spcPts val="910"/>
              </a:lnSpc>
            </a:pPr>
            <a:fld id="{81D60167-4931-47E6-BA6A-407CBD079E47}" type="slidenum">
              <a:rPr lang="en-US" smtClean="0">
                <a:solidFill>
                  <a:srgbClr val="707372"/>
                </a:solidFill>
              </a:rPr>
              <a:pPr marL="81280">
                <a:lnSpc>
                  <a:spcPts val="910"/>
                </a:lnSpc>
              </a:pPr>
              <a:t>21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pPr marL="12700" defTabSz="914272">
              <a:lnSpc>
                <a:spcPts val="910"/>
              </a:lnSpc>
            </a:pPr>
            <a:endParaRPr lang="en-US" dirty="0">
              <a:solidFill>
                <a:srgbClr val="70737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677" y="1038862"/>
            <a:ext cx="3743107" cy="2647784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211282" y="1048207"/>
            <a:ext cx="2291395" cy="2748829"/>
          </a:xfrm>
          <a:prstGeom prst="rect">
            <a:avLst/>
          </a:prstGeom>
          <a:ln w="3175">
            <a:noFill/>
          </a:ln>
        </p:spPr>
        <p:txBody>
          <a:bodyPr vert="horz" wrap="square" lIns="0" tIns="40005" rIns="0" bIns="0" rtlCol="0">
            <a:spAutoFit/>
          </a:bodyPr>
          <a:lstStyle/>
          <a:p>
            <a:pPr marL="12700" marR="5080" defTabSz="914272"/>
            <a:r>
              <a:rPr sz="1100" b="1" i="1" dirty="0">
                <a:solidFill>
                  <a:srgbClr val="6F7371"/>
                </a:solidFill>
                <a:cs typeface="Arial"/>
              </a:rPr>
              <a:t>Group 1: </a:t>
            </a:r>
            <a:r>
              <a:rPr lang="en-US" sz="1100" b="1" i="1" dirty="0">
                <a:solidFill>
                  <a:srgbClr val="6F7371"/>
                </a:solidFill>
                <a:cs typeface="Arial"/>
              </a:rPr>
              <a:t>Cash Incentive Pilot</a:t>
            </a:r>
            <a:r>
              <a:rPr sz="1100" b="1" i="1" dirty="0">
                <a:solidFill>
                  <a:srgbClr val="6F7371"/>
                </a:solidFill>
                <a:cs typeface="Arial"/>
              </a:rPr>
              <a:t>. </a:t>
            </a:r>
            <a:endParaRPr lang="en-US" sz="1100" b="1" i="1" dirty="0" smtClean="0">
              <a:solidFill>
                <a:srgbClr val="6F7371"/>
              </a:solidFill>
              <a:cs typeface="Arial"/>
            </a:endParaRPr>
          </a:p>
          <a:p>
            <a:pPr marL="12700" marR="5080" defTabSz="914272"/>
            <a:r>
              <a:rPr lang="en-US" sz="1100" b="1" i="1" dirty="0" smtClean="0">
                <a:solidFill>
                  <a:srgbClr val="6F7371"/>
                </a:solidFill>
                <a:cs typeface="Arial"/>
              </a:rPr>
              <a:t>$ </a:t>
            </a:r>
            <a:r>
              <a:rPr lang="en-US" sz="1100" b="1" i="1" dirty="0">
                <a:solidFill>
                  <a:srgbClr val="6F7371"/>
                </a:solidFill>
                <a:cs typeface="Arial"/>
              </a:rPr>
              <a:t>x per month to use alternative commuter options</a:t>
            </a:r>
          </a:p>
          <a:p>
            <a:pPr marL="12700" defTabSz="914272"/>
            <a:endParaRPr lang="en-US" sz="1100" b="1" dirty="0">
              <a:solidFill>
                <a:srgbClr val="6F7371"/>
              </a:solidFill>
              <a:cs typeface="Arial"/>
            </a:endParaRPr>
          </a:p>
          <a:p>
            <a:pPr marL="12700" defTabSz="914272"/>
            <a:r>
              <a:rPr sz="1100" b="1" dirty="0">
                <a:solidFill>
                  <a:srgbClr val="6F7371"/>
                </a:solidFill>
                <a:cs typeface="Arial"/>
              </a:rPr>
              <a:t>Details: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355600" marR="212090" indent="-342900" defTabSz="914272">
              <a:buFontTx/>
              <a:buChar char="•"/>
              <a:tabLst>
                <a:tab pos="35560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IHG provides financial</a:t>
            </a:r>
            <a:r>
              <a:rPr sz="1100" spc="-125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incentive  for giving up the benefit of a parking</a:t>
            </a:r>
            <a:r>
              <a:rPr sz="1100" spc="-95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space.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355600" marR="268605" indent="-342900" defTabSz="914272">
              <a:buFontTx/>
              <a:buChar char="•"/>
              <a:tabLst>
                <a:tab pos="35560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Individuals determine their</a:t>
            </a:r>
            <a:r>
              <a:rPr sz="1100" spc="-114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own alternative</a:t>
            </a:r>
            <a:r>
              <a:rPr sz="1100" spc="-90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commute.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355600" indent="-342900" defTabSz="914272">
              <a:buFontTx/>
              <a:buChar char="•"/>
              <a:tabLst>
                <a:tab pos="35560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Options</a:t>
            </a:r>
            <a:r>
              <a:rPr sz="1100" spc="-100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available: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567055" lvl="1" indent="-342900" defTabSz="914272">
              <a:buSzPct val="105000"/>
              <a:buFontTx/>
              <a:buChar char="•"/>
              <a:tabLst>
                <a:tab pos="56769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Flexible</a:t>
            </a:r>
            <a:r>
              <a:rPr sz="1100" spc="-85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work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567055" lvl="1" indent="-342900" defTabSz="914272">
              <a:buSzPct val="105000"/>
              <a:buFontTx/>
              <a:buChar char="•"/>
              <a:tabLst>
                <a:tab pos="56769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Carpooling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567055" lvl="1" indent="-342900" defTabSz="914272">
              <a:buSzPct val="105000"/>
              <a:buFontTx/>
              <a:buChar char="•"/>
              <a:tabLst>
                <a:tab pos="56769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M</a:t>
            </a:r>
            <a:r>
              <a:rPr lang="en-US" sz="1100" dirty="0">
                <a:solidFill>
                  <a:srgbClr val="6F7371"/>
                </a:solidFill>
                <a:cs typeface="Arial"/>
              </a:rPr>
              <a:t>ARTA</a:t>
            </a:r>
            <a:endParaRPr sz="1100" dirty="0">
              <a:solidFill>
                <a:srgbClr val="707372"/>
              </a:solidFill>
              <a:cs typeface="Arial"/>
            </a:endParaRPr>
          </a:p>
          <a:p>
            <a:pPr marL="567055" lvl="1" indent="-342900" defTabSz="914272">
              <a:buSzPct val="105000"/>
              <a:buFontTx/>
              <a:buChar char="•"/>
              <a:tabLst>
                <a:tab pos="567690" algn="l"/>
              </a:tabLst>
            </a:pPr>
            <a:r>
              <a:rPr sz="1100" dirty="0">
                <a:solidFill>
                  <a:srgbClr val="6F7371"/>
                </a:solidFill>
                <a:cs typeface="Arial"/>
              </a:rPr>
              <a:t>Perimeter Connects for</a:t>
            </a:r>
            <a:r>
              <a:rPr sz="1100" spc="-125" dirty="0">
                <a:solidFill>
                  <a:srgbClr val="6F7371"/>
                </a:solidFill>
                <a:cs typeface="Arial"/>
              </a:rPr>
              <a:t> </a:t>
            </a:r>
            <a:r>
              <a:rPr sz="1100" dirty="0">
                <a:solidFill>
                  <a:srgbClr val="6F7371"/>
                </a:solidFill>
                <a:cs typeface="Arial"/>
              </a:rPr>
              <a:t>support</a:t>
            </a:r>
            <a:endParaRPr sz="1100" dirty="0">
              <a:solidFill>
                <a:srgbClr val="707372"/>
              </a:solidFill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76" y="4008120"/>
            <a:ext cx="2209062" cy="7734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88" y="4095750"/>
            <a:ext cx="1592824" cy="6732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0899">
            <a:off x="7057423" y="4392674"/>
            <a:ext cx="339006" cy="14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4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Flexible Work</a:t>
            </a:r>
            <a:br>
              <a:rPr lang="en-US" dirty="0"/>
            </a:br>
            <a:r>
              <a:rPr lang="en-US" dirty="0"/>
              <a:t>Arrangements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638800" y="-2762250"/>
            <a:ext cx="4797425" cy="7467576"/>
          </a:xfrm>
        </p:spPr>
        <p:txBody>
          <a:bodyPr/>
          <a:lstStyle/>
          <a:p>
            <a:r>
              <a:rPr lang="en-US" sz="55000" dirty="0"/>
              <a:t>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F4F2ED"/>
                </a:solidFill>
              </a:rPr>
              <a:pPr/>
              <a:t>22</a:t>
            </a:fld>
            <a:endParaRPr lang="en-US" dirty="0">
              <a:solidFill>
                <a:srgbClr val="F4F2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4F2ED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F4F2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6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Create an environment where employees can be at their best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07988" y="886969"/>
            <a:ext cx="8324850" cy="3802184"/>
          </a:xfrm>
        </p:spPr>
        <p:txBody>
          <a:bodyPr/>
          <a:lstStyle/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Attract and retain a talented and diverse workforce</a:t>
            </a:r>
          </a:p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Increase productivity and engagement</a:t>
            </a:r>
          </a:p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Strengthen our culture of collaboration, trust and accountability</a:t>
            </a:r>
          </a:p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Empower work life fit for all employees</a:t>
            </a:r>
          </a:p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Proficient technology tools and solutions usage</a:t>
            </a:r>
          </a:p>
          <a:p>
            <a:pPr marL="401638" indent="-341313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600" b="0" dirty="0">
                <a:solidFill>
                  <a:srgbClr val="707372"/>
                </a:solidFill>
                <a:latin typeface="Calibri" panose="020F0502020204030204" pitchFamily="34" charset="0"/>
              </a:rPr>
              <a:t>Weave well being throughout</a:t>
            </a:r>
          </a:p>
          <a:p>
            <a:r>
              <a:rPr lang="en-US" dirty="0" smtClean="0"/>
              <a:t>2 </a:t>
            </a:r>
            <a:r>
              <a:rPr lang="en-US" dirty="0"/>
              <a:t>online modules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23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707372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70737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105150"/>
            <a:ext cx="2630867" cy="1659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519" y="3118717"/>
            <a:ext cx="2570431" cy="164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23207" y="3593541"/>
            <a:ext cx="2186252" cy="246221"/>
          </a:xfrm>
        </p:spPr>
        <p:txBody>
          <a:bodyPr/>
          <a:lstStyle/>
          <a:p>
            <a:r>
              <a:rPr lang="en-US" sz="1600" smtClean="0"/>
              <a:t>Charlotte Wolf-Tarfa</a:t>
            </a:r>
            <a:endParaRPr lang="en-US" sz="16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23209" y="3877866"/>
            <a:ext cx="4392633" cy="230832"/>
          </a:xfrm>
        </p:spPr>
        <p:txBody>
          <a:bodyPr/>
          <a:lstStyle/>
          <a:p>
            <a:r>
              <a:rPr lang="en-US" smtClean="0"/>
              <a:t>Specialist, Talent Development &amp; Performance 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18448" y="4145256"/>
            <a:ext cx="2186252" cy="230832"/>
          </a:xfrm>
        </p:spPr>
        <p:txBody>
          <a:bodyPr/>
          <a:lstStyle/>
          <a:p>
            <a:r>
              <a:rPr lang="en-US" smtClean="0"/>
              <a:t>+1 678 294 0042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045" y="4386583"/>
            <a:ext cx="4632445" cy="230832"/>
          </a:xfrm>
        </p:spPr>
        <p:txBody>
          <a:bodyPr/>
          <a:lstStyle/>
          <a:p>
            <a:r>
              <a:rPr lang="en-US" smtClean="0"/>
              <a:t>Charlotte.wolf-tarfa@ihg.com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023F24-2D24-694A-BE58-6F02E6BB7680}" type="slidenum">
              <a:rPr lang="en-US" smtClean="0">
                <a:solidFill>
                  <a:srgbClr val="707372"/>
                </a:solidFill>
              </a:rPr>
              <a:pPr/>
              <a:t>24</a:t>
            </a:fld>
            <a:endParaRPr lang="en-US" dirty="0">
              <a:solidFill>
                <a:srgbClr val="70737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rgbClr val="707372"/>
                </a:solidFill>
              </a:rPr>
              <a:t>Proprietary and confidential – further reproduction or distribution is prohibited</a:t>
            </a:r>
            <a:endParaRPr lang="en-US" dirty="0">
              <a:solidFill>
                <a:srgbClr val="7073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EEA317"/>
                </a:solidFill>
                <a:latin typeface="Avenir"/>
              </a:rPr>
              <a:t>COMMUTER PROGRAMS </a:t>
            </a:r>
            <a:br>
              <a:rPr lang="en-US" dirty="0" smtClean="0">
                <a:solidFill>
                  <a:srgbClr val="EEA317"/>
                </a:solidFill>
                <a:latin typeface="Avenir"/>
              </a:rPr>
            </a:br>
            <a:r>
              <a:rPr lang="en-US" dirty="0" smtClean="0">
                <a:solidFill>
                  <a:srgbClr val="EEA317"/>
                </a:solidFill>
                <a:latin typeface="Avenir"/>
              </a:rPr>
              <a:t>BEST PRACTICES WORKSHOP</a:t>
            </a:r>
            <a:endParaRPr lang="en-US" dirty="0">
              <a:solidFill>
                <a:srgbClr val="EEA317"/>
              </a:solidFill>
              <a:latin typeface="Aveni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69768"/>
            <a:ext cx="4572000" cy="252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01124" y="1371600"/>
            <a:ext cx="142876" cy="377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rgbClr val="EEA317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7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790" y="133459"/>
            <a:ext cx="4087934" cy="1108928"/>
          </a:xfrm>
        </p:spPr>
        <p:txBody>
          <a:bodyPr/>
          <a:lstStyle/>
          <a:p>
            <a:r>
              <a:rPr lang="en-US" dirty="0" smtClean="0"/>
              <a:t>Vmware Americas sites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41" y="1371946"/>
            <a:ext cx="6118167" cy="3546764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4806835" y="2462647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4946073" y="2381596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5034397" y="2283121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4877493" y="2653189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4942956" y="2266258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4555375" y="2109355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4341323" y="2543695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4409903" y="2475115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4137801" y="2369428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3759431" y="2115589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4360028" y="2809699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4806835" y="3104803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5781503" y="3975562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5122719" y="4276897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1" y="2653189"/>
            <a:ext cx="75230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Atlanta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55475" y="2208808"/>
            <a:ext cx="63592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Boston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92144" y="1983194"/>
            <a:ext cx="117209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New York City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7892" y="3214003"/>
            <a:ext cx="884267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Costa Rica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9327" y="2760910"/>
            <a:ext cx="61098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Austin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98761" y="2520924"/>
            <a:ext cx="666059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Denver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34915" y="1931809"/>
            <a:ext cx="666059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Seattle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72347" y="2399350"/>
            <a:ext cx="127029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Washington DC</a:t>
            </a:r>
          </a:p>
        </p:txBody>
      </p:sp>
      <p:cxnSp>
        <p:nvCxnSpPr>
          <p:cNvPr id="27" name="Straight Connector 26"/>
          <p:cNvCxnSpPr>
            <a:endCxn id="14" idx="1"/>
          </p:cNvCxnSpPr>
          <p:nvPr/>
        </p:nvCxnSpPr>
        <p:spPr>
          <a:xfrm>
            <a:off x="3478876" y="2102309"/>
            <a:ext cx="280556" cy="44239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664820" y="2422120"/>
            <a:ext cx="476207" cy="25422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11" idx="2"/>
          </p:cNvCxnSpPr>
          <p:nvPr/>
        </p:nvCxnSpPr>
        <p:spPr>
          <a:xfrm flipV="1">
            <a:off x="3958103" y="2624744"/>
            <a:ext cx="396318" cy="24799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555375" y="3185853"/>
            <a:ext cx="251460" cy="12399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875415" y="2537850"/>
            <a:ext cx="246266" cy="210893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002705" y="2436891"/>
            <a:ext cx="308608" cy="7085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099343" y="2338387"/>
            <a:ext cx="309129" cy="25475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5033358" y="2137681"/>
            <a:ext cx="696190" cy="13974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5-Point Star 50"/>
          <p:cNvSpPr/>
          <p:nvPr/>
        </p:nvSpPr>
        <p:spPr>
          <a:xfrm>
            <a:off x="3809307" y="2409952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01660" y="2213179"/>
            <a:ext cx="114487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342900"/>
            <a:r>
              <a:rPr lang="en-US" sz="1400" dirty="0">
                <a:solidFill>
                  <a:prstClr val="white"/>
                </a:solidFill>
              </a:rPr>
              <a:t>San Francisco</a:t>
            </a:r>
          </a:p>
        </p:txBody>
      </p:sp>
      <p:sp>
        <p:nvSpPr>
          <p:cNvPr id="53" name="5-Point Star 52"/>
          <p:cNvSpPr/>
          <p:nvPr/>
        </p:nvSpPr>
        <p:spPr>
          <a:xfrm>
            <a:off x="4702407" y="2274475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4" name="5-Point Star 53"/>
          <p:cNvSpPr/>
          <p:nvPr/>
        </p:nvSpPr>
        <p:spPr>
          <a:xfrm>
            <a:off x="4874088" y="2432542"/>
            <a:ext cx="68580" cy="810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342900"/>
            <a:endParaRPr lang="en-US" sz="1400">
              <a:solidFill>
                <a:prstClr val="white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3384678" y="2450476"/>
            <a:ext cx="403470" cy="8186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5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One: identify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Classify sites as tier 1 or tier 2 based on opportunity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Identify transit accessibility at sites, how are employees currently obtaining transit passes?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Are there </a:t>
            </a:r>
            <a:r>
              <a:rPr lang="en-US" dirty="0"/>
              <a:t>l</a:t>
            </a:r>
            <a:r>
              <a:rPr lang="en-US" dirty="0" smtClean="0"/>
              <a:t>ocal support organizations that can help?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How far do employees typically commute to each site?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7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830" y="88105"/>
            <a:ext cx="7429499" cy="1108928"/>
          </a:xfrm>
        </p:spPr>
        <p:txBody>
          <a:bodyPr/>
          <a:lstStyle/>
          <a:p>
            <a:r>
              <a:rPr lang="en-US" dirty="0" smtClean="0"/>
              <a:t>Step Two: company support programs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811" y="1197035"/>
            <a:ext cx="2611095" cy="37157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8" y="1197035"/>
            <a:ext cx="2419004" cy="37157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099" y="1197035"/>
            <a:ext cx="2589400" cy="371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8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351667"/>
            <a:ext cx="7566812" cy="1108928"/>
          </a:xfrm>
        </p:spPr>
        <p:txBody>
          <a:bodyPr/>
          <a:lstStyle/>
          <a:p>
            <a:r>
              <a:rPr lang="en-US" dirty="0" smtClean="0"/>
              <a:t>Step three: plan internal administration of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Intranet Support?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Parking Management- onsite, through property management,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New Hire Orientations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Transit Vendors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Evaluation of programs and budgets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Mercedes-Benz USA | Commuting &amp; Mobility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Kristen Greig</a:t>
            </a:r>
          </a:p>
          <a:p>
            <a:r>
              <a:rPr lang="de-DE" sz="1600" dirty="0">
                <a:solidFill>
                  <a:schemeClr val="bg1"/>
                </a:solidFill>
              </a:rPr>
              <a:t>June 2017</a:t>
            </a:r>
            <a:endParaRPr lang="de-DE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55" y="-2145710"/>
            <a:ext cx="9322054" cy="466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9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4" y="463888"/>
            <a:ext cx="7479527" cy="1108928"/>
          </a:xfrm>
        </p:spPr>
        <p:txBody>
          <a:bodyPr/>
          <a:lstStyle/>
          <a:p>
            <a:r>
              <a:rPr lang="en-US" dirty="0" smtClean="0"/>
              <a:t>Step four: identify local support organizations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3" y="1687115"/>
            <a:ext cx="2984421" cy="2656286"/>
          </a:xfrm>
        </p:spPr>
        <p:txBody>
          <a:bodyPr/>
          <a:lstStyle/>
          <a:p>
            <a:r>
              <a:rPr lang="en-US" dirty="0" smtClean="0"/>
              <a:t>Incentives</a:t>
            </a:r>
          </a:p>
          <a:p>
            <a:r>
              <a:rPr lang="en-US" dirty="0" smtClean="0"/>
              <a:t>Programs</a:t>
            </a:r>
          </a:p>
          <a:p>
            <a:r>
              <a:rPr lang="en-US" dirty="0" smtClean="0"/>
              <a:t>Discounts</a:t>
            </a:r>
          </a:p>
          <a:p>
            <a:r>
              <a:rPr lang="en-US" dirty="0" smtClean="0"/>
              <a:t>Transportation Infrastructure Improvements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34" b="36960"/>
          <a:stretch/>
        </p:blipFill>
        <p:spPr>
          <a:xfrm>
            <a:off x="1447257" y="3961570"/>
            <a:ext cx="2436974" cy="660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635" y="1194075"/>
            <a:ext cx="1591790" cy="1000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69" y="2376586"/>
            <a:ext cx="1024581" cy="1095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726" y="3070629"/>
            <a:ext cx="2914391" cy="6236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54" y="3787682"/>
            <a:ext cx="1659926" cy="11210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421" y="1073487"/>
            <a:ext cx="1331550" cy="9986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11" y="3787682"/>
            <a:ext cx="1799088" cy="10083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163" y="991598"/>
            <a:ext cx="1114134" cy="17905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32" y="2326720"/>
            <a:ext cx="2244655" cy="54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EEA317"/>
                </a:solidFill>
                <a:latin typeface="Avenir"/>
              </a:rPr>
              <a:t>THANK YOU!</a:t>
            </a:r>
            <a:endParaRPr lang="en-US" dirty="0">
              <a:solidFill>
                <a:srgbClr val="EEA317"/>
              </a:solidFill>
              <a:latin typeface="Aveni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69768"/>
            <a:ext cx="4572000" cy="252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01124" y="1371600"/>
            <a:ext cx="142876" cy="3771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rgbClr val="EEA317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04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el 1"/>
          <p:cNvSpPr txBox="1">
            <a:spLocks/>
          </p:cNvSpPr>
          <p:nvPr/>
        </p:nvSpPr>
        <p:spPr bwMode="auto">
          <a:xfrm>
            <a:off x="395295" y="383384"/>
            <a:ext cx="8353425" cy="82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4317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3000"/>
              </a:lnSpc>
            </a:pPr>
            <a:r>
              <a:rPr lang="en-US" sz="3000" dirty="0">
                <a:latin typeface="+mj-lt"/>
                <a:cs typeface="Calibri" pitchFamily="34" charset="0"/>
              </a:rPr>
              <a:t>Coming in 2018: MBUSA HQ in Sandy Springs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6" y="808114"/>
            <a:ext cx="6283841" cy="419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161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6611" y="353258"/>
            <a:ext cx="8652589" cy="459321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Commuting Strategy for MBUSA HQ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00" b="1"/>
          <a:stretch/>
        </p:blipFill>
        <p:spPr>
          <a:xfrm>
            <a:off x="3171745" y="1005581"/>
            <a:ext cx="2776044" cy="1465831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3171746" y="2655235"/>
            <a:ext cx="2779022" cy="2428925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sz="1800" b="1" dirty="0"/>
              <a:t>MARTA</a:t>
            </a:r>
          </a:p>
          <a:p>
            <a:pPr>
              <a:lnSpc>
                <a:spcPct val="100000"/>
              </a:lnSpc>
            </a:pPr>
            <a:r>
              <a:rPr lang="en-US" sz="1300" dirty="0"/>
              <a:t>“Help the company tap into the millennial talent who want to live in town, while also being close to executive-level housing in Buckhead and the northern Atlanta suburbs.”</a:t>
            </a:r>
          </a:p>
          <a:p>
            <a:pPr>
              <a:lnSpc>
                <a:spcPct val="100000"/>
              </a:lnSpc>
            </a:pPr>
            <a:r>
              <a:rPr lang="en-US" sz="1300" dirty="0"/>
              <a:t>Daily MARTA usage ~20 people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6"/>
          </p:nvPr>
        </p:nvSpPr>
        <p:spPr>
          <a:xfrm>
            <a:off x="186606" y="2681108"/>
            <a:ext cx="2779022" cy="2192550"/>
          </a:xfrm>
        </p:spPr>
        <p:txBody>
          <a:bodyPr>
            <a:normAutofit lnSpcReduction="10000"/>
          </a:bodyPr>
          <a:lstStyle/>
          <a:p>
            <a:pPr>
              <a:spcAft>
                <a:spcPts val="900"/>
              </a:spcAft>
            </a:pPr>
            <a:r>
              <a:rPr lang="en-US" sz="1800" b="1" dirty="0"/>
              <a:t>Teleworking + Flex Time</a:t>
            </a:r>
          </a:p>
          <a:p>
            <a:pPr>
              <a:lnSpc>
                <a:spcPct val="100000"/>
              </a:lnSpc>
            </a:pPr>
            <a:r>
              <a:rPr lang="en-US" sz="1300" dirty="0"/>
              <a:t>Pilot:1 to 2 days / week from home</a:t>
            </a:r>
          </a:p>
          <a:p>
            <a:pPr>
              <a:spcAft>
                <a:spcPts val="750"/>
              </a:spcAft>
            </a:pPr>
            <a:r>
              <a:rPr lang="en-US" sz="1300" dirty="0"/>
              <a:t>Core/Flex Hours + Summer Hours Memorial Day through Labor Day</a:t>
            </a:r>
          </a:p>
          <a:p>
            <a:r>
              <a:rPr lang="en-US" sz="1300" dirty="0"/>
              <a:t>Goal: Enhanced productivity and heightened retention of valued employees</a:t>
            </a:r>
          </a:p>
          <a:p>
            <a:pPr>
              <a:lnSpc>
                <a:spcPct val="150000"/>
              </a:lnSpc>
            </a:pP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37359" y="2692374"/>
            <a:ext cx="2778978" cy="21925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US" b="1" dirty="0"/>
              <a:t>Digital Shuttle Tracking</a:t>
            </a:r>
          </a:p>
          <a:p>
            <a:pPr>
              <a:spcAft>
                <a:spcPts val="756"/>
              </a:spcAft>
            </a:pPr>
            <a:r>
              <a:rPr lang="en-US" sz="1300" dirty="0"/>
              <a:t>HQ to SS Station: 0.7 mi</a:t>
            </a:r>
          </a:p>
          <a:p>
            <a:pPr>
              <a:spcAft>
                <a:spcPts val="756"/>
              </a:spcAft>
            </a:pPr>
            <a:r>
              <a:rPr lang="en-US" sz="1300" dirty="0"/>
              <a:t>MARTA Shuttle for LEED Points</a:t>
            </a:r>
          </a:p>
          <a:p>
            <a:pPr>
              <a:spcAft>
                <a:spcPts val="756"/>
              </a:spcAft>
            </a:pPr>
            <a:r>
              <a:rPr lang="en-US" sz="1300" dirty="0"/>
              <a:t>Digital Touch Screens + Mobile App for convenient tracking &amp; updates</a:t>
            </a:r>
          </a:p>
          <a:p>
            <a:pPr>
              <a:lnSpc>
                <a:spcPct val="108000"/>
              </a:lnSpc>
              <a:spcAft>
                <a:spcPts val="756"/>
              </a:spcAft>
            </a:pPr>
            <a:endParaRPr lang="en-US" sz="1500" dirty="0"/>
          </a:p>
        </p:txBody>
      </p:sp>
      <p:pic>
        <p:nvPicPr>
          <p:cNvPr id="17" name="Picture Placeholder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0" b="3270"/>
          <a:stretch>
            <a:fillRect/>
          </a:stretch>
        </p:blipFill>
        <p:spPr bwMode="gray">
          <a:xfrm>
            <a:off x="6137359" y="1005577"/>
            <a:ext cx="2776044" cy="1457142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20" name="Picture 6" descr="Image result for working from home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r="3745"/>
          <a:stretch/>
        </p:blipFill>
        <p:spPr bwMode="auto">
          <a:xfrm>
            <a:off x="176619" y="1005578"/>
            <a:ext cx="2776044" cy="146284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1564" b="835"/>
          <a:stretch/>
        </p:blipFill>
        <p:spPr>
          <a:xfrm>
            <a:off x="361725" y="87477"/>
            <a:ext cx="8376338" cy="474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51" b="835"/>
          <a:stretch/>
        </p:blipFill>
        <p:spPr>
          <a:xfrm>
            <a:off x="523662" y="141480"/>
            <a:ext cx="8204639" cy="45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3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56" r="908" b="835"/>
          <a:stretch/>
        </p:blipFill>
        <p:spPr>
          <a:xfrm>
            <a:off x="523663" y="141480"/>
            <a:ext cx="8096683" cy="45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8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2D64-554A-4A78-B8EF-B10958D5F42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38" r="3397" b="1006"/>
          <a:stretch/>
        </p:blipFill>
        <p:spPr>
          <a:xfrm>
            <a:off x="685592" y="2"/>
            <a:ext cx="7912916" cy="47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6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Theme">
  <a:themeElements>
    <a:clrScheme name="Custom 2">
      <a:dk1>
        <a:srgbClr val="000000"/>
      </a:dk1>
      <a:lt1>
        <a:srgbClr val="FFFFFF"/>
      </a:lt1>
      <a:dk2>
        <a:srgbClr val="EEA317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EEA317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4.xml><?xml version="1.0" encoding="utf-8"?>
<a:theme xmlns:a="http://schemas.openxmlformats.org/drawingml/2006/main" name="IHG PowerPoint template - master">
  <a:themeElements>
    <a:clrScheme name="IHG Colours">
      <a:dk1>
        <a:srgbClr val="707372"/>
      </a:dk1>
      <a:lt1>
        <a:srgbClr val="FFFFFF"/>
      </a:lt1>
      <a:dk2>
        <a:srgbClr val="D96932"/>
      </a:dk2>
      <a:lt2>
        <a:srgbClr val="F4F2ED"/>
      </a:lt2>
      <a:accent1>
        <a:srgbClr val="D96932"/>
      </a:accent1>
      <a:accent2>
        <a:srgbClr val="707372"/>
      </a:accent2>
      <a:accent3>
        <a:srgbClr val="93C90E"/>
      </a:accent3>
      <a:accent4>
        <a:srgbClr val="55951B"/>
      </a:accent4>
      <a:accent5>
        <a:srgbClr val="FFC600"/>
      </a:accent5>
      <a:accent6>
        <a:srgbClr val="FFA300"/>
      </a:accent6>
      <a:hlink>
        <a:srgbClr val="707372"/>
      </a:hlink>
      <a:folHlink>
        <a:srgbClr val="000000"/>
      </a:folHlink>
    </a:clrScheme>
    <a:fontScheme name="IHG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HG PowerPoint template" id="{530402DD-9925-426C-A61A-E1882D65BF9C}" vid="{290539B7-59B3-451B-A726-1CAE9B73B7AA}"/>
    </a:ext>
  </a:extLst>
</a:theme>
</file>

<file path=ppt/theme/theme5.xml><?xml version="1.0" encoding="utf-8"?>
<a:theme xmlns:a="http://schemas.openxmlformats.org/drawingml/2006/main" name="1_IHG PowerPoint template - master">
  <a:themeElements>
    <a:clrScheme name="IHG Colours">
      <a:dk1>
        <a:srgbClr val="707372"/>
      </a:dk1>
      <a:lt1>
        <a:srgbClr val="FFFFFF"/>
      </a:lt1>
      <a:dk2>
        <a:srgbClr val="D96932"/>
      </a:dk2>
      <a:lt2>
        <a:srgbClr val="F4F2ED"/>
      </a:lt2>
      <a:accent1>
        <a:srgbClr val="D96932"/>
      </a:accent1>
      <a:accent2>
        <a:srgbClr val="707372"/>
      </a:accent2>
      <a:accent3>
        <a:srgbClr val="93C90E"/>
      </a:accent3>
      <a:accent4>
        <a:srgbClr val="55951B"/>
      </a:accent4>
      <a:accent5>
        <a:srgbClr val="FFC600"/>
      </a:accent5>
      <a:accent6>
        <a:srgbClr val="FFA300"/>
      </a:accent6>
      <a:hlink>
        <a:srgbClr val="707372"/>
      </a:hlink>
      <a:folHlink>
        <a:srgbClr val="000000"/>
      </a:folHlink>
    </a:clrScheme>
    <a:fontScheme name="IHG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HG PowerPoint template" id="{530402DD-9925-426C-A61A-E1882D65BF9C}" vid="{290539B7-59B3-451B-A726-1CAE9B73B7A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1422</Words>
  <Application>Microsoft Office PowerPoint</Application>
  <PresentationFormat>On-screen Show (16:9)</PresentationFormat>
  <Paragraphs>236</Paragraphs>
  <Slides>31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Office Theme</vt:lpstr>
      <vt:lpstr>Default Theme</vt:lpstr>
      <vt:lpstr>Circuit</vt:lpstr>
      <vt:lpstr>IHG PowerPoint template - master</vt:lpstr>
      <vt:lpstr>1_IHG PowerPoint template - master</vt:lpstr>
      <vt:lpstr>COMMUTER PROGRAMS  BEST PRACTICES WORKSHOP</vt:lpstr>
      <vt:lpstr>Kristen Greig Program Management Office Specialist</vt:lpstr>
      <vt:lpstr>Mercedes-Benz USA | Commuting &amp; Mobility</vt:lpstr>
      <vt:lpstr>PowerPoint Presentation</vt:lpstr>
      <vt:lpstr>Commuting Strategy for MBUSA HQ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COMMUTER PROGRAMS  BEST PRACTICES WORKSHOP</vt:lpstr>
      <vt:lpstr>PowerPoint Presentation</vt:lpstr>
      <vt:lpstr>History &amp; Objectives</vt:lpstr>
      <vt:lpstr>PowerPoint Presentation</vt:lpstr>
      <vt:lpstr>IHG Travel Survey</vt:lpstr>
      <vt:lpstr>IHG Travel Survey 2016</vt:lpstr>
      <vt:lpstr>Responses </vt:lpstr>
      <vt:lpstr>Senior Leadership Recommendation</vt:lpstr>
      <vt:lpstr>Long Term Recommendation For IHG Commuter Program</vt:lpstr>
      <vt:lpstr>Commuter Pilots</vt:lpstr>
      <vt:lpstr>Pilot Proposal for Steering Committee</vt:lpstr>
      <vt:lpstr>Flexible Work Arrangements</vt:lpstr>
      <vt:lpstr>Create an environment where employees can be at their best</vt:lpstr>
      <vt:lpstr>PowerPoint Presentation</vt:lpstr>
      <vt:lpstr>COMMUTER PROGRAMS  BEST PRACTICES WORKSHOP</vt:lpstr>
      <vt:lpstr>Vmware Americas sites</vt:lpstr>
      <vt:lpstr>Step One: identify opportunity</vt:lpstr>
      <vt:lpstr>Step Two: company support programs</vt:lpstr>
      <vt:lpstr>Step three: plan internal administration of programs</vt:lpstr>
      <vt:lpstr>Step four: identify local support organizations </vt:lpstr>
      <vt:lpstr>THANK YOU!</vt:lpstr>
    </vt:vector>
  </TitlesOfParts>
  <Company>AECOM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Travis, Lauren</dc:creator>
  <cp:lastModifiedBy>Travis, Lauren</cp:lastModifiedBy>
  <cp:revision>10</cp:revision>
  <dcterms:created xsi:type="dcterms:W3CDTF">2017-06-02T19:27:37Z</dcterms:created>
  <dcterms:modified xsi:type="dcterms:W3CDTF">2017-06-06T14:01:49Z</dcterms:modified>
</cp:coreProperties>
</file>